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9"/>
  </p:notesMasterIdLst>
  <p:sldIdLst>
    <p:sldId id="280" r:id="rId2"/>
    <p:sldId id="281" r:id="rId3"/>
    <p:sldId id="283" r:id="rId4"/>
    <p:sldId id="294" r:id="rId5"/>
    <p:sldId id="284" r:id="rId6"/>
    <p:sldId id="295" r:id="rId7"/>
    <p:sldId id="296" r:id="rId8"/>
    <p:sldId id="285" r:id="rId9"/>
    <p:sldId id="286" r:id="rId10"/>
    <p:sldId id="297" r:id="rId11"/>
    <p:sldId id="287" r:id="rId12"/>
    <p:sldId id="288" r:id="rId13"/>
    <p:sldId id="289" r:id="rId14"/>
    <p:sldId id="290" r:id="rId15"/>
    <p:sldId id="291" r:id="rId16"/>
    <p:sldId id="292" r:id="rId17"/>
    <p:sldId id="270"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نمط متوسط 4 - تميي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النمط المتوسط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نمط ذو نسُق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نمط متوسط 4 - تميي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نمط متوسط 4 - تميي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نمط ذو نسُق 1 - تميي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نمط ذو نسُق 1 - تميي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نمط متوسط 4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نمط متوسط 4 - تميي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نمط متوسط 2 - تميي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94" d="100"/>
          <a:sy n="94" d="100"/>
        </p:scale>
        <p:origin x="-1699" y="1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43A4ED-84A7-430A-9840-24586F205D0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4EEF4DE0-D4BA-41F7-9898-971D86888A7E}">
      <dgm:prSet custT="1"/>
      <dgm:spPr>
        <a:solidFill>
          <a:schemeClr val="bg1">
            <a:lumMod val="95000"/>
          </a:schemeClr>
        </a:solidFill>
      </dgm:spPr>
      <dgm:t>
        <a:bodyPr/>
        <a:lstStyle/>
        <a:p>
          <a:pPr rtl="1"/>
          <a:r>
            <a:rPr lang="ar-IQ" sz="4000" dirty="0" smtClean="0"/>
            <a:t> </a:t>
          </a:r>
          <a:r>
            <a:rPr lang="ar-IQ" sz="2800" b="1" dirty="0" smtClean="0">
              <a:solidFill>
                <a:srgbClr val="FF0000"/>
              </a:solidFill>
            </a:rPr>
            <a:t>المرحلة </a:t>
          </a:r>
          <a:r>
            <a:rPr lang="en-US" sz="2800" b="1" dirty="0" smtClean="0">
              <a:solidFill>
                <a:srgbClr val="FF0000"/>
              </a:solidFill>
            </a:rPr>
            <a:t>:</a:t>
          </a:r>
          <a:r>
            <a:rPr lang="ar-IQ" sz="2800" b="1" dirty="0" smtClean="0">
              <a:solidFill>
                <a:srgbClr val="FF0000"/>
              </a:solidFill>
            </a:rPr>
            <a:t>ا</a:t>
          </a:r>
          <a:r>
            <a:rPr lang="ar-SA" sz="2800" b="1" dirty="0" smtClean="0">
              <a:solidFill>
                <a:srgbClr val="FF0000"/>
              </a:solidFill>
            </a:rPr>
            <a:t>لرابعة</a:t>
          </a:r>
          <a:r>
            <a:rPr lang="ar-IQ" sz="2800" b="1" dirty="0" smtClean="0">
              <a:solidFill>
                <a:srgbClr val="FF0000"/>
              </a:solidFill>
            </a:rPr>
            <a:t> –كودالمادة </a:t>
          </a:r>
          <a:r>
            <a:rPr lang="en-US" sz="2800" b="1" dirty="0" smtClean="0">
              <a:solidFill>
                <a:srgbClr val="FF0000"/>
              </a:solidFill>
            </a:rPr>
            <a:t>----</a:t>
          </a:r>
          <a:r>
            <a:rPr lang="ar-IQ" sz="2800" b="1" dirty="0" smtClean="0">
              <a:solidFill>
                <a:srgbClr val="FF0000"/>
              </a:solidFill>
            </a:rPr>
            <a:t>المادة</a:t>
          </a:r>
          <a:r>
            <a:rPr lang="en-US" sz="2800" b="1" dirty="0" smtClean="0">
              <a:solidFill>
                <a:srgbClr val="FF0000"/>
              </a:solidFill>
            </a:rPr>
            <a:t>:</a:t>
          </a:r>
          <a:r>
            <a:rPr lang="ar-IQ" sz="2800" b="1" dirty="0" smtClean="0">
              <a:solidFill>
                <a:srgbClr val="FF0000"/>
              </a:solidFill>
            </a:rPr>
            <a:t>القياس والتقويم </a:t>
          </a:r>
          <a:endParaRPr lang="ar-IQ" sz="4000" b="1" dirty="0">
            <a:solidFill>
              <a:srgbClr val="FF0000"/>
            </a:solidFill>
          </a:endParaRPr>
        </a:p>
      </dgm:t>
    </dgm:pt>
    <dgm:pt modelId="{72CCC1A1-72D5-43F6-A622-16AC7DB2D135}" type="parTrans" cxnId="{C0DE91BB-0D7D-47EC-9335-E20F169A70FF}">
      <dgm:prSet/>
      <dgm:spPr/>
      <dgm:t>
        <a:bodyPr/>
        <a:lstStyle/>
        <a:p>
          <a:endParaRPr lang="en-US"/>
        </a:p>
      </dgm:t>
    </dgm:pt>
    <dgm:pt modelId="{40EA46E3-9598-437F-8286-F71E00C4E73C}" type="sibTrans" cxnId="{C0DE91BB-0D7D-47EC-9335-E20F169A70FF}">
      <dgm:prSet/>
      <dgm:spPr/>
      <dgm:t>
        <a:bodyPr/>
        <a:lstStyle/>
        <a:p>
          <a:endParaRPr lang="en-US"/>
        </a:p>
      </dgm:t>
    </dgm:pt>
    <dgm:pt modelId="{61989F56-C9FA-470F-A891-75A6F167D055}" type="pres">
      <dgm:prSet presAssocID="{0343A4ED-84A7-430A-9840-24586F205D02}" presName="Name0" presStyleCnt="0">
        <dgm:presLayoutVars>
          <dgm:chMax val="7"/>
          <dgm:dir/>
          <dgm:animLvl val="lvl"/>
          <dgm:resizeHandles val="exact"/>
        </dgm:presLayoutVars>
      </dgm:prSet>
      <dgm:spPr/>
      <dgm:t>
        <a:bodyPr/>
        <a:lstStyle/>
        <a:p>
          <a:endParaRPr lang="en-US"/>
        </a:p>
      </dgm:t>
    </dgm:pt>
    <dgm:pt modelId="{954188F7-F458-4568-BE46-B0CE85D19D07}" type="pres">
      <dgm:prSet presAssocID="{4EEF4DE0-D4BA-41F7-9898-971D86888A7E}" presName="circle1" presStyleLbl="node1" presStyleIdx="0" presStyleCnt="1"/>
      <dgm:spPr/>
    </dgm:pt>
    <dgm:pt modelId="{882298A1-6297-4F22-AAAC-3872FCDB0199}" type="pres">
      <dgm:prSet presAssocID="{4EEF4DE0-D4BA-41F7-9898-971D86888A7E}" presName="space" presStyleCnt="0"/>
      <dgm:spPr/>
    </dgm:pt>
    <dgm:pt modelId="{B02DA5F0-E480-4D30-9F48-079C8602D844}" type="pres">
      <dgm:prSet presAssocID="{4EEF4DE0-D4BA-41F7-9898-971D86888A7E}" presName="rect1" presStyleLbl="alignAcc1" presStyleIdx="0" presStyleCnt="1"/>
      <dgm:spPr/>
      <dgm:t>
        <a:bodyPr/>
        <a:lstStyle/>
        <a:p>
          <a:endParaRPr lang="en-US"/>
        </a:p>
      </dgm:t>
    </dgm:pt>
    <dgm:pt modelId="{5058A5EE-3076-4C4F-A616-6094642AECE8}" type="pres">
      <dgm:prSet presAssocID="{4EEF4DE0-D4BA-41F7-9898-971D86888A7E}" presName="rect1ParTxNoCh" presStyleLbl="alignAcc1" presStyleIdx="0" presStyleCnt="1">
        <dgm:presLayoutVars>
          <dgm:chMax val="1"/>
          <dgm:bulletEnabled val="1"/>
        </dgm:presLayoutVars>
      </dgm:prSet>
      <dgm:spPr/>
      <dgm:t>
        <a:bodyPr/>
        <a:lstStyle/>
        <a:p>
          <a:endParaRPr lang="en-US"/>
        </a:p>
      </dgm:t>
    </dgm:pt>
  </dgm:ptLst>
  <dgm:cxnLst>
    <dgm:cxn modelId="{53DD609B-4A3E-4CDE-8AE9-02D262D65C5E}" type="presOf" srcId="{4EEF4DE0-D4BA-41F7-9898-971D86888A7E}" destId="{B02DA5F0-E480-4D30-9F48-079C8602D844}" srcOrd="0" destOrd="0" presId="urn:microsoft.com/office/officeart/2005/8/layout/target3"/>
    <dgm:cxn modelId="{E6DD5A35-55ED-4532-941A-4C380EDA6E4B}" type="presOf" srcId="{0343A4ED-84A7-430A-9840-24586F205D02}" destId="{61989F56-C9FA-470F-A891-75A6F167D055}" srcOrd="0" destOrd="0" presId="urn:microsoft.com/office/officeart/2005/8/layout/target3"/>
    <dgm:cxn modelId="{C0DE91BB-0D7D-47EC-9335-E20F169A70FF}" srcId="{0343A4ED-84A7-430A-9840-24586F205D02}" destId="{4EEF4DE0-D4BA-41F7-9898-971D86888A7E}" srcOrd="0" destOrd="0" parTransId="{72CCC1A1-72D5-43F6-A622-16AC7DB2D135}" sibTransId="{40EA46E3-9598-437F-8286-F71E00C4E73C}"/>
    <dgm:cxn modelId="{CC8E5F2D-9BE7-4B64-BD90-A317D4430E1F}" type="presOf" srcId="{4EEF4DE0-D4BA-41F7-9898-971D86888A7E}" destId="{5058A5EE-3076-4C4F-A616-6094642AECE8}" srcOrd="1" destOrd="0" presId="urn:microsoft.com/office/officeart/2005/8/layout/target3"/>
    <dgm:cxn modelId="{426E11EF-2CC0-4F0E-B7E4-BCCF40A8564C}" type="presParOf" srcId="{61989F56-C9FA-470F-A891-75A6F167D055}" destId="{954188F7-F458-4568-BE46-B0CE85D19D07}" srcOrd="0" destOrd="0" presId="urn:microsoft.com/office/officeart/2005/8/layout/target3"/>
    <dgm:cxn modelId="{28BE1715-791E-4B92-A23E-B75882D0E5A8}" type="presParOf" srcId="{61989F56-C9FA-470F-A891-75A6F167D055}" destId="{882298A1-6297-4F22-AAAC-3872FCDB0199}" srcOrd="1" destOrd="0" presId="urn:microsoft.com/office/officeart/2005/8/layout/target3"/>
    <dgm:cxn modelId="{264435B9-C4A3-4F99-A55E-70F4D7A25627}" type="presParOf" srcId="{61989F56-C9FA-470F-A891-75A6F167D055}" destId="{B02DA5F0-E480-4D30-9F48-079C8602D844}" srcOrd="2" destOrd="0" presId="urn:microsoft.com/office/officeart/2005/8/layout/target3"/>
    <dgm:cxn modelId="{C0C97715-B179-4130-9F4A-2BF34E91299D}" type="presParOf" srcId="{61989F56-C9FA-470F-A891-75A6F167D055}" destId="{5058A5EE-3076-4C4F-A616-6094642AECE8}"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IQ" b="1" dirty="0" smtClean="0">
              <a:solidFill>
                <a:srgbClr val="FF0000"/>
              </a:solidFill>
            </a:rPr>
            <a:t>ثانيا</a:t>
          </a:r>
          <a:r>
            <a:rPr lang="en-US" b="1" dirty="0" smtClean="0">
              <a:solidFill>
                <a:srgbClr val="FF0000"/>
              </a:solidFill>
            </a:rPr>
            <a:t>-</a:t>
          </a:r>
          <a:r>
            <a:rPr lang="ar-IQ" b="1" dirty="0" smtClean="0">
              <a:solidFill>
                <a:srgbClr val="FF0000"/>
              </a:solidFill>
            </a:rPr>
            <a:t> مفهوم القياس وانواعه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5A6F25E3-05B1-46C8-97C8-0BE880683FE0}" type="presOf" srcId="{54805109-89EE-4CB4-9406-AD6C7665AD18}" destId="{F28A2FE0-6913-4E00-BC3F-C284B48BD743}" srcOrd="0" destOrd="0" presId="urn:microsoft.com/office/officeart/2005/8/layout/venn1"/>
    <dgm:cxn modelId="{69330E9C-34F7-426F-A865-5F7763E96A2B}" type="presOf" srcId="{7EE76BB7-EB3C-45CD-9625-F8149537976B}" destId="{0AD4E650-CA4B-4584-B748-05423B620E39}" srcOrd="0" destOrd="0" presId="urn:microsoft.com/office/officeart/2005/8/layout/venn1"/>
    <dgm:cxn modelId="{3559D40E-E6AC-4E84-B08E-8A1039C47755}"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IQ" dirty="0" smtClean="0">
              <a:solidFill>
                <a:srgbClr val="FF0000"/>
              </a:solidFill>
            </a:rPr>
            <a:t>ثالثا</a:t>
          </a:r>
          <a:r>
            <a:rPr lang="en-US" dirty="0" smtClean="0">
              <a:solidFill>
                <a:srgbClr val="FF0000"/>
              </a:solidFill>
            </a:rPr>
            <a:t>-</a:t>
          </a:r>
          <a:r>
            <a:rPr lang="ar-IQ" dirty="0" smtClean="0">
              <a:solidFill>
                <a:srgbClr val="FF0000"/>
              </a:solidFill>
            </a:rPr>
            <a:t> الاختبار</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C6B55205-6AA7-4D19-8455-38FF35B87B44}" type="presOf" srcId="{54805109-89EE-4CB4-9406-AD6C7665AD18}" destId="{F28A2FE0-6913-4E00-BC3F-C284B48BD743}" srcOrd="0" destOrd="0" presId="urn:microsoft.com/office/officeart/2005/8/layout/venn1"/>
    <dgm:cxn modelId="{AC166D3D-EB60-4AA3-BD93-C06CC72E8391}" type="presOf" srcId="{7EE76BB7-EB3C-45CD-9625-F8149537976B}" destId="{0AD4E650-CA4B-4584-B748-05423B620E39}" srcOrd="0" destOrd="0" presId="urn:microsoft.com/office/officeart/2005/8/layout/venn1"/>
    <dgm:cxn modelId="{BB8B0396-3D10-47F6-9BF4-E35D772FD348}"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SA" dirty="0" smtClean="0">
              <a:solidFill>
                <a:prstClr val="black"/>
              </a:solidFill>
            </a:rPr>
            <a:t>رابعا</a:t>
          </a:r>
          <a:r>
            <a:rPr lang="en-US" dirty="0" smtClean="0">
              <a:solidFill>
                <a:prstClr val="black"/>
              </a:solidFill>
            </a:rPr>
            <a:t>-</a:t>
          </a:r>
          <a:r>
            <a:rPr lang="ar-SA" dirty="0" smtClean="0">
              <a:solidFill>
                <a:prstClr val="black"/>
              </a:solidFill>
            </a:rPr>
            <a:t> مفهوم التقويم </a:t>
          </a:r>
          <a:r>
            <a:rPr lang="ar-SA" b="1" dirty="0" smtClean="0">
              <a:solidFill>
                <a:srgbClr val="00B0F0"/>
              </a:solidFill>
              <a:latin typeface="Calibri"/>
              <a:ea typeface="Calibri"/>
              <a:cs typeface="Arial"/>
            </a:rPr>
            <a:t>(</a:t>
          </a:r>
          <a:r>
            <a:rPr lang="ar-SA" b="1" dirty="0" smtClean="0">
              <a:solidFill>
                <a:srgbClr val="FF0000"/>
              </a:solidFill>
              <a:latin typeface="Calibri"/>
              <a:ea typeface="Calibri"/>
              <a:cs typeface="Arial"/>
            </a:rPr>
            <a:t>خصائصه ووظائفه</a:t>
          </a:r>
          <a:r>
            <a:rPr lang="ar-SA" b="1" dirty="0" smtClean="0">
              <a:solidFill>
                <a:srgbClr val="7030A0"/>
              </a:solidFill>
              <a:latin typeface="Calibri"/>
              <a:ea typeface="Calibri"/>
              <a:cs typeface="Arial"/>
            </a:rPr>
            <a:t>)</a:t>
          </a:r>
          <a:r>
            <a:rPr lang="ar-IQ" dirty="0" smtClean="0">
              <a:solidFill>
                <a:srgbClr val="00B0F0"/>
              </a:solidFill>
            </a:rPr>
            <a:t>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BF8EA92F-BC92-4AFD-80AA-5A690EF8B7A8}" type="presOf" srcId="{7EE76BB7-EB3C-45CD-9625-F8149537976B}" destId="{0AD4E650-CA4B-4584-B748-05423B620E39}" srcOrd="0" destOrd="0" presId="urn:microsoft.com/office/officeart/2005/8/layout/venn1"/>
    <dgm:cxn modelId="{045C2684-E38A-4E27-BE41-910332F58039}" type="presOf" srcId="{54805109-89EE-4CB4-9406-AD6C7665AD18}" destId="{F28A2FE0-6913-4E00-BC3F-C284B48BD743}" srcOrd="0" destOrd="0" presId="urn:microsoft.com/office/officeart/2005/8/layout/venn1"/>
    <dgm:cxn modelId="{19498624-3C2A-466E-8C11-1925478847BE}"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SA" dirty="0" smtClean="0">
              <a:solidFill>
                <a:prstClr val="black"/>
              </a:solidFill>
              <a:effectLst>
                <a:outerShdw blurRad="50000" dist="30000" dir="5400000" algn="tl" rotWithShape="0">
                  <a:srgbClr val="000000">
                    <a:alpha val="30000"/>
                  </a:srgbClr>
                </a:outerShdw>
              </a:effectLst>
            </a:rPr>
            <a:t>تابع – التقويم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custLinFactNeighborX="3517" custLinFactNeighborY="-3932"/>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F89891CE-DCB5-4DF4-81BB-534BCB2A9338}" type="presOf" srcId="{7EE76BB7-EB3C-45CD-9625-F8149537976B}" destId="{0AD4E650-CA4B-4584-B748-05423B620E39}" srcOrd="0" destOrd="0" presId="urn:microsoft.com/office/officeart/2005/8/layout/venn1"/>
    <dgm:cxn modelId="{17E7263D-EC30-4E43-ACD7-992BD85A6E4F}" type="presOf" srcId="{54805109-89EE-4CB4-9406-AD6C7665AD18}" destId="{F28A2FE0-6913-4E00-BC3F-C284B48BD743}" srcOrd="0" destOrd="0" presId="urn:microsoft.com/office/officeart/2005/8/layout/venn1"/>
    <dgm:cxn modelId="{88D74393-05A5-4ACF-B04B-EB94C266DBAB}"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SA" dirty="0" smtClean="0">
              <a:solidFill>
                <a:prstClr val="black"/>
              </a:solidFill>
              <a:effectLst>
                <a:outerShdw blurRad="50000" dist="30000" dir="5400000" algn="tl" rotWithShape="0">
                  <a:srgbClr val="000000">
                    <a:alpha val="30000"/>
                  </a:srgbClr>
                </a:outerShdw>
              </a:effectLst>
            </a:rPr>
            <a:t>تابع – التقويم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FB288910-7FF3-44CE-A044-B06A64DCB6CD}" type="presOf" srcId="{7EE76BB7-EB3C-45CD-9625-F8149537976B}" destId="{0AD4E650-CA4B-4584-B748-05423B620E39}" srcOrd="0" destOrd="0" presId="urn:microsoft.com/office/officeart/2005/8/layout/venn1"/>
    <dgm:cxn modelId="{F98ECF73-3F01-4C2E-9539-7CE206C1B60F}" type="presOf" srcId="{54805109-89EE-4CB4-9406-AD6C7665AD18}" destId="{F28A2FE0-6913-4E00-BC3F-C284B48BD743}" srcOrd="0" destOrd="0" presId="urn:microsoft.com/office/officeart/2005/8/layout/venn1"/>
    <dgm:cxn modelId="{A6D02E53-7DA2-4F0E-B2B9-8B777FF46929}"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IQ" b="1" dirty="0" smtClean="0"/>
            <a:t>خصائص ووظائف عملية التقويم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D8D8E4C6-AFC4-48B2-8EB0-92AFDB728DA0}" type="presOf" srcId="{7EE76BB7-EB3C-45CD-9625-F8149537976B}" destId="{0AD4E650-CA4B-4584-B748-05423B620E39}" srcOrd="0" destOrd="0" presId="urn:microsoft.com/office/officeart/2005/8/layout/venn1"/>
    <dgm:cxn modelId="{A52BE669-E897-453D-8494-07EDF0E22882}" type="presOf" srcId="{54805109-89EE-4CB4-9406-AD6C7665AD18}" destId="{F28A2FE0-6913-4E00-BC3F-C284B48BD743}" srcOrd="0" destOrd="0" presId="urn:microsoft.com/office/officeart/2005/8/layout/venn1"/>
    <dgm:cxn modelId="{738216AB-F620-45F4-816D-A54AE0B7A18B}"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IQ" dirty="0" smtClean="0">
              <a:solidFill>
                <a:srgbClr val="FF0000"/>
              </a:solidFill>
            </a:rPr>
            <a:t>مخطط علاقة القياس بالتقويم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21BEF471-E5FC-4DD1-B76B-00135C2AA64E}" type="presOf" srcId="{7EE76BB7-EB3C-45CD-9625-F8149537976B}" destId="{0AD4E650-CA4B-4584-B748-05423B620E39}" srcOrd="0" destOrd="0" presId="urn:microsoft.com/office/officeart/2005/8/layout/venn1"/>
    <dgm:cxn modelId="{DC18E38A-4D21-4B39-B0DF-222BD4EA3D96}" type="presOf" srcId="{54805109-89EE-4CB4-9406-AD6C7665AD18}" destId="{F28A2FE0-6913-4E00-BC3F-C284B48BD743}" srcOrd="0" destOrd="0" presId="urn:microsoft.com/office/officeart/2005/8/layout/venn1"/>
    <dgm:cxn modelId="{4E70C98E-85F1-4E36-8A56-D1B29EB492BF}"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F5287CE-173A-43D4-A1CB-728B33EF38DE}" type="doc">
      <dgm:prSet loTypeId="urn:microsoft.com/office/officeart/2005/8/layout/target3" loCatId="relationship" qsTypeId="urn:microsoft.com/office/officeart/2005/8/quickstyle/3d9" qsCatId="3D" csTypeId="urn:microsoft.com/office/officeart/2005/8/colors/accent1_2" csCatId="accent1"/>
      <dgm:spPr/>
      <dgm:t>
        <a:bodyPr/>
        <a:lstStyle/>
        <a:p>
          <a:pPr rtl="1"/>
          <a:endParaRPr lang="ar-IQ"/>
        </a:p>
      </dgm:t>
    </dgm:pt>
    <dgm:pt modelId="{5FED4A61-9724-4F39-B613-B98969565289}">
      <dgm:prSet custT="1"/>
      <dgm:spPr/>
      <dgm:t>
        <a:bodyPr/>
        <a:lstStyle/>
        <a:p>
          <a:pPr rtl="1"/>
          <a:r>
            <a:rPr lang="ar-IQ" sz="8000" dirty="0" smtClean="0">
              <a:solidFill>
                <a:srgbClr val="FF0000"/>
              </a:solidFill>
            </a:rPr>
            <a:t>الى الملتقى</a:t>
          </a:r>
          <a:endParaRPr lang="ar-IQ" sz="8000" dirty="0">
            <a:solidFill>
              <a:srgbClr val="FF0000"/>
            </a:solidFill>
          </a:endParaRPr>
        </a:p>
      </dgm:t>
    </dgm:pt>
    <dgm:pt modelId="{5FA7D0BB-F20A-43C2-81C6-1C1576C8F565}" type="parTrans" cxnId="{E6CD50A2-03F4-423C-BD5A-3F93754C7AB4}">
      <dgm:prSet/>
      <dgm:spPr/>
      <dgm:t>
        <a:bodyPr/>
        <a:lstStyle/>
        <a:p>
          <a:pPr rtl="1"/>
          <a:endParaRPr lang="ar-IQ"/>
        </a:p>
      </dgm:t>
    </dgm:pt>
    <dgm:pt modelId="{2297CD98-F18E-442A-BBE1-27EA7B089560}" type="sibTrans" cxnId="{E6CD50A2-03F4-423C-BD5A-3F93754C7AB4}">
      <dgm:prSet/>
      <dgm:spPr/>
      <dgm:t>
        <a:bodyPr/>
        <a:lstStyle/>
        <a:p>
          <a:pPr rtl="1"/>
          <a:endParaRPr lang="ar-IQ"/>
        </a:p>
      </dgm:t>
    </dgm:pt>
    <dgm:pt modelId="{36DCC6D4-8AB9-4FB1-A142-40CE392F4A3A}" type="pres">
      <dgm:prSet presAssocID="{5F5287CE-173A-43D4-A1CB-728B33EF38DE}" presName="Name0" presStyleCnt="0">
        <dgm:presLayoutVars>
          <dgm:chMax val="7"/>
          <dgm:dir/>
          <dgm:animLvl val="lvl"/>
          <dgm:resizeHandles val="exact"/>
        </dgm:presLayoutVars>
      </dgm:prSet>
      <dgm:spPr/>
      <dgm:t>
        <a:bodyPr/>
        <a:lstStyle/>
        <a:p>
          <a:pPr rtl="1"/>
          <a:endParaRPr lang="ar-IQ"/>
        </a:p>
      </dgm:t>
    </dgm:pt>
    <dgm:pt modelId="{ED878F79-AD47-4A92-89B9-A3731672A44E}" type="pres">
      <dgm:prSet presAssocID="{5FED4A61-9724-4F39-B613-B98969565289}" presName="circle1" presStyleLbl="node1" presStyleIdx="0" presStyleCnt="1"/>
      <dgm:spPr/>
    </dgm:pt>
    <dgm:pt modelId="{10A9093C-139F-499E-8A3C-6DBAB77D5331}" type="pres">
      <dgm:prSet presAssocID="{5FED4A61-9724-4F39-B613-B98969565289}" presName="space" presStyleCnt="0"/>
      <dgm:spPr/>
    </dgm:pt>
    <dgm:pt modelId="{1CF6D59A-D077-497D-AD83-46ECD0B700DE}" type="pres">
      <dgm:prSet presAssocID="{5FED4A61-9724-4F39-B613-B98969565289}" presName="rect1" presStyleLbl="alignAcc1" presStyleIdx="0" presStyleCnt="1"/>
      <dgm:spPr/>
      <dgm:t>
        <a:bodyPr/>
        <a:lstStyle/>
        <a:p>
          <a:pPr rtl="1"/>
          <a:endParaRPr lang="ar-IQ"/>
        </a:p>
      </dgm:t>
    </dgm:pt>
    <dgm:pt modelId="{0115A6BD-339F-4757-89CD-DB32F214A2C9}" type="pres">
      <dgm:prSet presAssocID="{5FED4A61-9724-4F39-B613-B98969565289}" presName="rect1ParTxNoCh" presStyleLbl="alignAcc1" presStyleIdx="0" presStyleCnt="1">
        <dgm:presLayoutVars>
          <dgm:chMax val="1"/>
          <dgm:bulletEnabled val="1"/>
        </dgm:presLayoutVars>
      </dgm:prSet>
      <dgm:spPr/>
      <dgm:t>
        <a:bodyPr/>
        <a:lstStyle/>
        <a:p>
          <a:pPr rtl="1"/>
          <a:endParaRPr lang="ar-IQ"/>
        </a:p>
      </dgm:t>
    </dgm:pt>
  </dgm:ptLst>
  <dgm:cxnLst>
    <dgm:cxn modelId="{E6CD50A2-03F4-423C-BD5A-3F93754C7AB4}" srcId="{5F5287CE-173A-43D4-A1CB-728B33EF38DE}" destId="{5FED4A61-9724-4F39-B613-B98969565289}" srcOrd="0" destOrd="0" parTransId="{5FA7D0BB-F20A-43C2-81C6-1C1576C8F565}" sibTransId="{2297CD98-F18E-442A-BBE1-27EA7B089560}"/>
    <dgm:cxn modelId="{9F627602-6A14-4CC7-B03A-794036826447}" type="presOf" srcId="{5FED4A61-9724-4F39-B613-B98969565289}" destId="{1CF6D59A-D077-497D-AD83-46ECD0B700DE}" srcOrd="0" destOrd="0" presId="urn:microsoft.com/office/officeart/2005/8/layout/target3"/>
    <dgm:cxn modelId="{B168BC48-4667-4B43-9677-56310F989BAC}" type="presOf" srcId="{5FED4A61-9724-4F39-B613-B98969565289}" destId="{0115A6BD-339F-4757-89CD-DB32F214A2C9}" srcOrd="1" destOrd="0" presId="urn:microsoft.com/office/officeart/2005/8/layout/target3"/>
    <dgm:cxn modelId="{F098B608-3193-4CB9-8BDD-E52701489D0A}" type="presOf" srcId="{5F5287CE-173A-43D4-A1CB-728B33EF38DE}" destId="{36DCC6D4-8AB9-4FB1-A142-40CE392F4A3A}" srcOrd="0" destOrd="0" presId="urn:microsoft.com/office/officeart/2005/8/layout/target3"/>
    <dgm:cxn modelId="{613E7E84-598B-4202-A7B3-0D279606B22A}" type="presParOf" srcId="{36DCC6D4-8AB9-4FB1-A142-40CE392F4A3A}" destId="{ED878F79-AD47-4A92-89B9-A3731672A44E}" srcOrd="0" destOrd="0" presId="urn:microsoft.com/office/officeart/2005/8/layout/target3"/>
    <dgm:cxn modelId="{CEF5E439-8574-42A0-90E4-280B458BF63B}" type="presParOf" srcId="{36DCC6D4-8AB9-4FB1-A142-40CE392F4A3A}" destId="{10A9093C-139F-499E-8A3C-6DBAB77D5331}" srcOrd="1" destOrd="0" presId="urn:microsoft.com/office/officeart/2005/8/layout/target3"/>
    <dgm:cxn modelId="{0197CAE0-12A4-4DB6-8E95-E974A99940FB}" type="presParOf" srcId="{36DCC6D4-8AB9-4FB1-A142-40CE392F4A3A}" destId="{1CF6D59A-D077-497D-AD83-46ECD0B700DE}" srcOrd="2" destOrd="0" presId="urn:microsoft.com/office/officeart/2005/8/layout/target3"/>
    <dgm:cxn modelId="{C8E4A471-8DD3-49B1-8E61-8BAD8D45D5A3}" type="presParOf" srcId="{36DCC6D4-8AB9-4FB1-A142-40CE392F4A3A}" destId="{0115A6BD-339F-4757-89CD-DB32F214A2C9}"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1A48A07-36FB-4044-8AB1-20EF338F148B}" type="doc">
      <dgm:prSet loTypeId="urn:microsoft.com/office/officeart/2005/8/layout/cycle2" loCatId="cycle" qsTypeId="urn:microsoft.com/office/officeart/2005/8/quickstyle/simple1" qsCatId="simple" csTypeId="urn:microsoft.com/office/officeart/2005/8/colors/accent1_2" csCatId="accent1" phldr="1"/>
      <dgm:spPr/>
      <dgm:t>
        <a:bodyPr/>
        <a:lstStyle/>
        <a:p>
          <a:pPr rtl="1"/>
          <a:endParaRPr lang="ar-IQ"/>
        </a:p>
      </dgm:t>
    </dgm:pt>
    <dgm:pt modelId="{F50F9D1C-BCF1-4558-B531-61441D152D5E}">
      <dgm:prSet/>
      <dgm:spPr/>
      <dgm:t>
        <a:bodyPr/>
        <a:lstStyle/>
        <a:p>
          <a:pPr rtl="1"/>
          <a:r>
            <a:rPr lang="ar-IQ" dirty="0" smtClean="0"/>
            <a:t>في المحاضرة القادمة</a:t>
          </a:r>
          <a:endParaRPr lang="ar-IQ" dirty="0"/>
        </a:p>
      </dgm:t>
    </dgm:pt>
    <dgm:pt modelId="{6057D29D-A12B-4CD7-8C9D-7C0E5B28CD36}" type="parTrans" cxnId="{2C32B02D-ADCE-4387-BE1A-CAC38C910EE9}">
      <dgm:prSet/>
      <dgm:spPr/>
      <dgm:t>
        <a:bodyPr/>
        <a:lstStyle/>
        <a:p>
          <a:pPr rtl="1"/>
          <a:endParaRPr lang="ar-IQ"/>
        </a:p>
      </dgm:t>
    </dgm:pt>
    <dgm:pt modelId="{025059B3-27EC-493A-972B-F47A584B8B04}" type="sibTrans" cxnId="{2C32B02D-ADCE-4387-BE1A-CAC38C910EE9}">
      <dgm:prSet/>
      <dgm:spPr/>
      <dgm:t>
        <a:bodyPr/>
        <a:lstStyle/>
        <a:p>
          <a:pPr rtl="1"/>
          <a:endParaRPr lang="ar-IQ"/>
        </a:p>
      </dgm:t>
    </dgm:pt>
    <dgm:pt modelId="{006B44CA-7536-4901-A4A8-216AC1FB9780}">
      <dgm:prSet/>
      <dgm:spPr/>
      <dgm:t>
        <a:bodyPr/>
        <a:lstStyle/>
        <a:p>
          <a:pPr rtl="1"/>
          <a:r>
            <a:rPr lang="ar-IQ" dirty="0" smtClean="0"/>
            <a:t>وشكراً لحسن انتباهكم </a:t>
          </a:r>
          <a:endParaRPr lang="ar-IQ" dirty="0"/>
        </a:p>
      </dgm:t>
    </dgm:pt>
    <dgm:pt modelId="{6BABD7E9-3D56-4DF4-B029-C5347D2CE2BB}" type="parTrans" cxnId="{5DE9BA9F-9BEB-4630-A07D-29A1EEB91955}">
      <dgm:prSet/>
      <dgm:spPr/>
      <dgm:t>
        <a:bodyPr/>
        <a:lstStyle/>
        <a:p>
          <a:pPr rtl="1"/>
          <a:endParaRPr lang="ar-IQ"/>
        </a:p>
      </dgm:t>
    </dgm:pt>
    <dgm:pt modelId="{60307351-4E1B-4AC2-BD4F-B127AE1FD9F0}" type="sibTrans" cxnId="{5DE9BA9F-9BEB-4630-A07D-29A1EEB91955}">
      <dgm:prSet/>
      <dgm:spPr/>
      <dgm:t>
        <a:bodyPr/>
        <a:lstStyle/>
        <a:p>
          <a:pPr rtl="1"/>
          <a:endParaRPr lang="ar-IQ"/>
        </a:p>
      </dgm:t>
    </dgm:pt>
    <dgm:pt modelId="{BBFEEABB-EB90-4E66-850D-652CD5B80E6C}" type="pres">
      <dgm:prSet presAssocID="{A1A48A07-36FB-4044-8AB1-20EF338F148B}" presName="cycle" presStyleCnt="0">
        <dgm:presLayoutVars>
          <dgm:dir/>
          <dgm:resizeHandles val="exact"/>
        </dgm:presLayoutVars>
      </dgm:prSet>
      <dgm:spPr/>
      <dgm:t>
        <a:bodyPr/>
        <a:lstStyle/>
        <a:p>
          <a:pPr rtl="1"/>
          <a:endParaRPr lang="ar-IQ"/>
        </a:p>
      </dgm:t>
    </dgm:pt>
    <dgm:pt modelId="{0FE471E2-CFDD-4BD4-9F6D-F2AC8451331D}" type="pres">
      <dgm:prSet presAssocID="{F50F9D1C-BCF1-4558-B531-61441D152D5E}" presName="node" presStyleLbl="node1" presStyleIdx="0" presStyleCnt="2" custScaleX="137904" custRadScaleRad="114088" custRadScaleInc="196889">
        <dgm:presLayoutVars>
          <dgm:bulletEnabled val="1"/>
        </dgm:presLayoutVars>
      </dgm:prSet>
      <dgm:spPr/>
      <dgm:t>
        <a:bodyPr/>
        <a:lstStyle/>
        <a:p>
          <a:pPr rtl="1"/>
          <a:endParaRPr lang="ar-IQ"/>
        </a:p>
      </dgm:t>
    </dgm:pt>
    <dgm:pt modelId="{4C85FB7A-7D04-483B-A102-C7423D20574D}" type="pres">
      <dgm:prSet presAssocID="{025059B3-27EC-493A-972B-F47A584B8B04}" presName="sibTrans" presStyleLbl="sibTrans2D1" presStyleIdx="0" presStyleCnt="2" custAng="21413601" custScaleX="178943"/>
      <dgm:spPr/>
      <dgm:t>
        <a:bodyPr/>
        <a:lstStyle/>
        <a:p>
          <a:pPr rtl="1"/>
          <a:endParaRPr lang="ar-IQ"/>
        </a:p>
      </dgm:t>
    </dgm:pt>
    <dgm:pt modelId="{60D096B9-E656-4186-882A-CBA13A19C5B1}" type="pres">
      <dgm:prSet presAssocID="{025059B3-27EC-493A-972B-F47A584B8B04}" presName="connectorText" presStyleLbl="sibTrans2D1" presStyleIdx="0" presStyleCnt="2"/>
      <dgm:spPr/>
      <dgm:t>
        <a:bodyPr/>
        <a:lstStyle/>
        <a:p>
          <a:pPr rtl="1"/>
          <a:endParaRPr lang="ar-IQ"/>
        </a:p>
      </dgm:t>
    </dgm:pt>
    <dgm:pt modelId="{B23C2C72-CFB1-4839-931B-5386B52AC8FB}" type="pres">
      <dgm:prSet presAssocID="{006B44CA-7536-4901-A4A8-216AC1FB9780}" presName="node" presStyleLbl="node1" presStyleIdx="1" presStyleCnt="2" custScaleX="127035" custRadScaleRad="72339" custRadScaleInc="-197541">
        <dgm:presLayoutVars>
          <dgm:bulletEnabled val="1"/>
        </dgm:presLayoutVars>
      </dgm:prSet>
      <dgm:spPr/>
      <dgm:t>
        <a:bodyPr/>
        <a:lstStyle/>
        <a:p>
          <a:pPr rtl="1"/>
          <a:endParaRPr lang="ar-IQ"/>
        </a:p>
      </dgm:t>
    </dgm:pt>
    <dgm:pt modelId="{BBDD079D-F989-42D0-ACB1-2352DFA7FEAA}" type="pres">
      <dgm:prSet presAssocID="{60307351-4E1B-4AC2-BD4F-B127AE1FD9F0}" presName="sibTrans" presStyleLbl="sibTrans2D1" presStyleIdx="1" presStyleCnt="2" custAng="186487" custScaleX="158370" custLinFactNeighborX="58392" custLinFactNeighborY="-1372"/>
      <dgm:spPr/>
      <dgm:t>
        <a:bodyPr/>
        <a:lstStyle/>
        <a:p>
          <a:pPr rtl="1"/>
          <a:endParaRPr lang="ar-IQ"/>
        </a:p>
      </dgm:t>
    </dgm:pt>
    <dgm:pt modelId="{30521C6D-8E3B-4BFC-B825-C02B16B0C8B8}" type="pres">
      <dgm:prSet presAssocID="{60307351-4E1B-4AC2-BD4F-B127AE1FD9F0}" presName="connectorText" presStyleLbl="sibTrans2D1" presStyleIdx="1" presStyleCnt="2"/>
      <dgm:spPr/>
      <dgm:t>
        <a:bodyPr/>
        <a:lstStyle/>
        <a:p>
          <a:pPr rtl="1"/>
          <a:endParaRPr lang="ar-IQ"/>
        </a:p>
      </dgm:t>
    </dgm:pt>
  </dgm:ptLst>
  <dgm:cxnLst>
    <dgm:cxn modelId="{BD5014B4-7351-4E3C-A285-0EE1279DF1B3}" type="presOf" srcId="{60307351-4E1B-4AC2-BD4F-B127AE1FD9F0}" destId="{30521C6D-8E3B-4BFC-B825-C02B16B0C8B8}" srcOrd="1" destOrd="0" presId="urn:microsoft.com/office/officeart/2005/8/layout/cycle2"/>
    <dgm:cxn modelId="{3DAB09BC-0E8A-436B-AF3A-49CE0EF9DD3E}" type="presOf" srcId="{025059B3-27EC-493A-972B-F47A584B8B04}" destId="{60D096B9-E656-4186-882A-CBA13A19C5B1}" srcOrd="1" destOrd="0" presId="urn:microsoft.com/office/officeart/2005/8/layout/cycle2"/>
    <dgm:cxn modelId="{5DE9BA9F-9BEB-4630-A07D-29A1EEB91955}" srcId="{A1A48A07-36FB-4044-8AB1-20EF338F148B}" destId="{006B44CA-7536-4901-A4A8-216AC1FB9780}" srcOrd="1" destOrd="0" parTransId="{6BABD7E9-3D56-4DF4-B029-C5347D2CE2BB}" sibTransId="{60307351-4E1B-4AC2-BD4F-B127AE1FD9F0}"/>
    <dgm:cxn modelId="{8FD1E1F9-2B3E-4EB7-9CBC-623FFF5C430D}" type="presOf" srcId="{F50F9D1C-BCF1-4558-B531-61441D152D5E}" destId="{0FE471E2-CFDD-4BD4-9F6D-F2AC8451331D}" srcOrd="0" destOrd="0" presId="urn:microsoft.com/office/officeart/2005/8/layout/cycle2"/>
    <dgm:cxn modelId="{E20507FB-BEB6-4B7D-B435-241ADF27DFCE}" type="presOf" srcId="{60307351-4E1B-4AC2-BD4F-B127AE1FD9F0}" destId="{BBDD079D-F989-42D0-ACB1-2352DFA7FEAA}" srcOrd="0" destOrd="0" presId="urn:microsoft.com/office/officeart/2005/8/layout/cycle2"/>
    <dgm:cxn modelId="{2C32B02D-ADCE-4387-BE1A-CAC38C910EE9}" srcId="{A1A48A07-36FB-4044-8AB1-20EF338F148B}" destId="{F50F9D1C-BCF1-4558-B531-61441D152D5E}" srcOrd="0" destOrd="0" parTransId="{6057D29D-A12B-4CD7-8C9D-7C0E5B28CD36}" sibTransId="{025059B3-27EC-493A-972B-F47A584B8B04}"/>
    <dgm:cxn modelId="{783E58C5-08CF-4CD8-A19E-830EEF25DFE8}" type="presOf" srcId="{A1A48A07-36FB-4044-8AB1-20EF338F148B}" destId="{BBFEEABB-EB90-4E66-850D-652CD5B80E6C}" srcOrd="0" destOrd="0" presId="urn:microsoft.com/office/officeart/2005/8/layout/cycle2"/>
    <dgm:cxn modelId="{1F2DAB21-1363-4993-964C-E6EA61B4C57D}" type="presOf" srcId="{025059B3-27EC-493A-972B-F47A584B8B04}" destId="{4C85FB7A-7D04-483B-A102-C7423D20574D}" srcOrd="0" destOrd="0" presId="urn:microsoft.com/office/officeart/2005/8/layout/cycle2"/>
    <dgm:cxn modelId="{6A79EC7B-39A2-4013-8CB3-7D375DB08AEA}" type="presOf" srcId="{006B44CA-7536-4901-A4A8-216AC1FB9780}" destId="{B23C2C72-CFB1-4839-931B-5386B52AC8FB}" srcOrd="0" destOrd="0" presId="urn:microsoft.com/office/officeart/2005/8/layout/cycle2"/>
    <dgm:cxn modelId="{6F0E3012-5A3C-4F60-ACAC-A270ACE104CE}" type="presParOf" srcId="{BBFEEABB-EB90-4E66-850D-652CD5B80E6C}" destId="{0FE471E2-CFDD-4BD4-9F6D-F2AC8451331D}" srcOrd="0" destOrd="0" presId="urn:microsoft.com/office/officeart/2005/8/layout/cycle2"/>
    <dgm:cxn modelId="{E7D21C28-E9C5-47B6-86B2-6456725037C5}" type="presParOf" srcId="{BBFEEABB-EB90-4E66-850D-652CD5B80E6C}" destId="{4C85FB7A-7D04-483B-A102-C7423D20574D}" srcOrd="1" destOrd="0" presId="urn:microsoft.com/office/officeart/2005/8/layout/cycle2"/>
    <dgm:cxn modelId="{5BB42BE8-A01B-49BE-9C1B-1DD1FC461AC8}" type="presParOf" srcId="{4C85FB7A-7D04-483B-A102-C7423D20574D}" destId="{60D096B9-E656-4186-882A-CBA13A19C5B1}" srcOrd="0" destOrd="0" presId="urn:microsoft.com/office/officeart/2005/8/layout/cycle2"/>
    <dgm:cxn modelId="{29744DFF-8FF8-4F82-870C-C612E9C60B5F}" type="presParOf" srcId="{BBFEEABB-EB90-4E66-850D-652CD5B80E6C}" destId="{B23C2C72-CFB1-4839-931B-5386B52AC8FB}" srcOrd="2" destOrd="0" presId="urn:microsoft.com/office/officeart/2005/8/layout/cycle2"/>
    <dgm:cxn modelId="{1C50DC3C-80CD-46BE-B1DF-E58EC1AE4B3C}" type="presParOf" srcId="{BBFEEABB-EB90-4E66-850D-652CD5B80E6C}" destId="{BBDD079D-F989-42D0-ACB1-2352DFA7FEAA}" srcOrd="3" destOrd="0" presId="urn:microsoft.com/office/officeart/2005/8/layout/cycle2"/>
    <dgm:cxn modelId="{C2850956-F31A-493E-AD4E-44227CEE9938}" type="presParOf" srcId="{BBDD079D-F989-42D0-ACB1-2352DFA7FEAA}" destId="{30521C6D-8E3B-4BFC-B825-C02B16B0C8B8}"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SA" dirty="0" smtClean="0"/>
            <a:t>عناصر</a:t>
          </a:r>
          <a:r>
            <a:rPr lang="ar-IQ" dirty="0" smtClean="0"/>
            <a:t> المحاضرة</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57E90BDA-72A5-4B32-8C03-9734C5B97689}" type="presOf" srcId="{7EE76BB7-EB3C-45CD-9625-F8149537976B}" destId="{0AD4E650-CA4B-4584-B748-05423B620E39}" srcOrd="0" destOrd="0" presId="urn:microsoft.com/office/officeart/2005/8/layout/venn1"/>
    <dgm:cxn modelId="{52F2665E-973C-4D0F-9A44-C7E7B295594D}" type="presOf" srcId="{54805109-89EE-4CB4-9406-AD6C7665AD18}" destId="{F28A2FE0-6913-4E00-BC3F-C284B48BD743}" srcOrd="0" destOrd="0" presId="urn:microsoft.com/office/officeart/2005/8/layout/venn1"/>
    <dgm:cxn modelId="{DABDF500-2DCD-4478-8C02-85624673266C}"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IQ" dirty="0" smtClean="0">
              <a:solidFill>
                <a:srgbClr val="FF0000"/>
              </a:solidFill>
            </a:rPr>
            <a:t>اولا</a:t>
          </a:r>
          <a:r>
            <a:rPr lang="en-US" dirty="0" smtClean="0">
              <a:solidFill>
                <a:srgbClr val="FF0000"/>
              </a:solidFill>
            </a:rPr>
            <a:t>-</a:t>
          </a:r>
          <a:r>
            <a:rPr lang="ar-IQ" dirty="0" smtClean="0">
              <a:solidFill>
                <a:srgbClr val="FF0000"/>
              </a:solidFill>
            </a:rPr>
            <a:t> لمحة تاريخية للقياس والتقويم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custLinFactNeighborX="-6876" custLinFactNeighborY="-3932"/>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8B8ECCE0-DF8E-4747-8197-BAA9F95C0F32}" type="presOf" srcId="{54805109-89EE-4CB4-9406-AD6C7665AD18}" destId="{F28A2FE0-6913-4E00-BC3F-C284B48BD743}" srcOrd="0" destOrd="0" presId="urn:microsoft.com/office/officeart/2005/8/layout/venn1"/>
    <dgm:cxn modelId="{4D3E09E2-C488-4B87-9269-C86A71B2CFBA}" type="presOf" srcId="{7EE76BB7-EB3C-45CD-9625-F8149537976B}" destId="{0AD4E650-CA4B-4584-B748-05423B620E39}" srcOrd="0" destOrd="0" presId="urn:microsoft.com/office/officeart/2005/8/layout/venn1"/>
    <dgm:cxn modelId="{E4364380-32EF-42B5-8100-7C9212B33606}"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IQ" dirty="0" smtClean="0">
              <a:solidFill>
                <a:srgbClr val="FF0000"/>
              </a:solidFill>
            </a:rPr>
            <a:t>اولا</a:t>
          </a:r>
          <a:r>
            <a:rPr lang="en-US" dirty="0" smtClean="0">
              <a:solidFill>
                <a:srgbClr val="FF0000"/>
              </a:solidFill>
            </a:rPr>
            <a:t>-</a:t>
          </a:r>
          <a:r>
            <a:rPr lang="ar-IQ" dirty="0" smtClean="0">
              <a:solidFill>
                <a:srgbClr val="FF0000"/>
              </a:solidFill>
            </a:rPr>
            <a:t> لمحة تاريخية للقياس والتقويم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custLinFactNeighborX="-6876" custLinFactNeighborY="-3932"/>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18A782C4-2511-46FF-8277-FFE3CF628C07}" type="presOf" srcId="{54805109-89EE-4CB4-9406-AD6C7665AD18}" destId="{F28A2FE0-6913-4E00-BC3F-C284B48BD743}" srcOrd="0" destOrd="0" presId="urn:microsoft.com/office/officeart/2005/8/layout/venn1"/>
    <dgm:cxn modelId="{C2E925B0-EFAA-4AED-B0E6-FCB83D3D46E5}" type="presOf" srcId="{7EE76BB7-EB3C-45CD-9625-F8149537976B}" destId="{0AD4E650-CA4B-4584-B748-05423B620E39}" srcOrd="0" destOrd="0" presId="urn:microsoft.com/office/officeart/2005/8/layout/venn1"/>
    <dgm:cxn modelId="{D5994F12-17F8-4D5B-A329-A6D42857EFFE}"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IQ" dirty="0" smtClean="0">
              <a:solidFill>
                <a:srgbClr val="FF0000"/>
              </a:solidFill>
            </a:rPr>
            <a:t>اولا</a:t>
          </a:r>
          <a:r>
            <a:rPr lang="en-US" dirty="0" smtClean="0">
              <a:solidFill>
                <a:srgbClr val="FF0000"/>
              </a:solidFill>
            </a:rPr>
            <a:t>-</a:t>
          </a:r>
          <a:r>
            <a:rPr lang="ar-IQ" dirty="0" smtClean="0">
              <a:solidFill>
                <a:srgbClr val="FF0000"/>
              </a:solidFill>
            </a:rPr>
            <a:t> لمحة تاريخية للقياس والتقويم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BF7D0F91-2C6B-4B80-A927-8653E33874F3}" type="presOf" srcId="{54805109-89EE-4CB4-9406-AD6C7665AD18}" destId="{F28A2FE0-6913-4E00-BC3F-C284B48BD743}" srcOrd="0" destOrd="0" presId="urn:microsoft.com/office/officeart/2005/8/layout/venn1"/>
    <dgm:cxn modelId="{42752361-D9FD-4369-B5D7-9A385E54D405}" type="presOf" srcId="{7EE76BB7-EB3C-45CD-9625-F8149537976B}" destId="{0AD4E650-CA4B-4584-B748-05423B620E39}" srcOrd="0" destOrd="0" presId="urn:microsoft.com/office/officeart/2005/8/layout/venn1"/>
    <dgm:cxn modelId="{3C46426F-EE0D-462F-A195-61E53CB36922}"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IQ" dirty="0" smtClean="0">
              <a:solidFill>
                <a:srgbClr val="FF0000"/>
              </a:solidFill>
            </a:rPr>
            <a:t>اولا</a:t>
          </a:r>
          <a:r>
            <a:rPr lang="en-US" dirty="0" smtClean="0">
              <a:solidFill>
                <a:srgbClr val="FF0000"/>
              </a:solidFill>
            </a:rPr>
            <a:t>-</a:t>
          </a:r>
          <a:r>
            <a:rPr lang="ar-IQ" dirty="0" smtClean="0">
              <a:solidFill>
                <a:srgbClr val="FF0000"/>
              </a:solidFill>
            </a:rPr>
            <a:t> لمحة تاريخية للقياس والتقويم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F372158A-6996-4F2D-BD8E-95761C0C0AFE}" type="presOf" srcId="{54805109-89EE-4CB4-9406-AD6C7665AD18}" destId="{F28A2FE0-6913-4E00-BC3F-C284B48BD743}" srcOrd="0" destOrd="0" presId="urn:microsoft.com/office/officeart/2005/8/layout/venn1"/>
    <dgm:cxn modelId="{FC95D133-E2BE-4058-9B62-6CCBAD22D2AA}" type="presOf" srcId="{7EE76BB7-EB3C-45CD-9625-F8149537976B}" destId="{0AD4E650-CA4B-4584-B748-05423B620E39}" srcOrd="0" destOrd="0" presId="urn:microsoft.com/office/officeart/2005/8/layout/venn1"/>
    <dgm:cxn modelId="{1ECB17F0-811E-439E-B91E-5E9863A69FA4}"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IQ" dirty="0" smtClean="0">
              <a:solidFill>
                <a:srgbClr val="FF0000"/>
              </a:solidFill>
            </a:rPr>
            <a:t>اولا</a:t>
          </a:r>
          <a:r>
            <a:rPr lang="en-US" dirty="0" smtClean="0">
              <a:solidFill>
                <a:srgbClr val="FF0000"/>
              </a:solidFill>
            </a:rPr>
            <a:t>-</a:t>
          </a:r>
          <a:r>
            <a:rPr lang="ar-IQ" dirty="0" smtClean="0">
              <a:solidFill>
                <a:srgbClr val="FF0000"/>
              </a:solidFill>
            </a:rPr>
            <a:t> لمحة تاريخية للقياس والتقويم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7FA59403-0D28-4985-8988-39B0EBADBDD8}" type="presOf" srcId="{7EE76BB7-EB3C-45CD-9625-F8149537976B}" destId="{0AD4E650-CA4B-4584-B748-05423B620E39}" srcOrd="0" destOrd="0" presId="urn:microsoft.com/office/officeart/2005/8/layout/venn1"/>
    <dgm:cxn modelId="{DE42C3C9-FECC-4CF2-9ECD-E15B88AFBD70}" type="presOf" srcId="{54805109-89EE-4CB4-9406-AD6C7665AD18}" destId="{F28A2FE0-6913-4E00-BC3F-C284B48BD743}" srcOrd="0" destOrd="0" presId="urn:microsoft.com/office/officeart/2005/8/layout/venn1"/>
    <dgm:cxn modelId="{CC9D4E9F-67D8-426D-BB6C-8DEE5594C0B1}"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IQ" b="1" dirty="0" smtClean="0">
              <a:solidFill>
                <a:srgbClr val="FF0000"/>
              </a:solidFill>
            </a:rPr>
            <a:t>ثانيا</a:t>
          </a:r>
          <a:r>
            <a:rPr lang="en-US" b="1" dirty="0" smtClean="0">
              <a:solidFill>
                <a:srgbClr val="FF0000"/>
              </a:solidFill>
            </a:rPr>
            <a:t>-</a:t>
          </a:r>
          <a:r>
            <a:rPr lang="ar-IQ" b="1" dirty="0" smtClean="0">
              <a:solidFill>
                <a:srgbClr val="FF0000"/>
              </a:solidFill>
            </a:rPr>
            <a:t> مفهوم القياس وانواعه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3051D7FD-649D-4260-83F8-EEB8D1AE8CD7}" type="presOf" srcId="{7EE76BB7-EB3C-45CD-9625-F8149537976B}" destId="{0AD4E650-CA4B-4584-B748-05423B620E39}" srcOrd="0" destOrd="0" presId="urn:microsoft.com/office/officeart/2005/8/layout/venn1"/>
    <dgm:cxn modelId="{B86BFC59-8F7B-4BBA-8646-1CE638073DC0}" type="presOf" srcId="{54805109-89EE-4CB4-9406-AD6C7665AD18}" destId="{F28A2FE0-6913-4E00-BC3F-C284B48BD743}" srcOrd="0" destOrd="0" presId="urn:microsoft.com/office/officeart/2005/8/layout/venn1"/>
    <dgm:cxn modelId="{9D061F48-DBC4-4495-B458-EFAB8FFF1D28}"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4805109-89EE-4CB4-9406-AD6C7665AD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EE76BB7-EB3C-45CD-9625-F8149537976B}">
      <dgm:prSet/>
      <dgm:spPr/>
      <dgm:t>
        <a:bodyPr/>
        <a:lstStyle/>
        <a:p>
          <a:pPr rtl="1"/>
          <a:r>
            <a:rPr lang="ar-IQ" b="1" dirty="0" smtClean="0">
              <a:solidFill>
                <a:srgbClr val="FF0000"/>
              </a:solidFill>
            </a:rPr>
            <a:t>ثانيا</a:t>
          </a:r>
          <a:r>
            <a:rPr lang="en-US" b="1" dirty="0" smtClean="0">
              <a:solidFill>
                <a:srgbClr val="FF0000"/>
              </a:solidFill>
            </a:rPr>
            <a:t>-</a:t>
          </a:r>
          <a:r>
            <a:rPr lang="ar-IQ" b="1" dirty="0" smtClean="0">
              <a:solidFill>
                <a:srgbClr val="FF0000"/>
              </a:solidFill>
            </a:rPr>
            <a:t> مفهوم القياس وانواعه </a:t>
          </a:r>
          <a:endParaRPr lang="ar-IQ" dirty="0"/>
        </a:p>
      </dgm:t>
    </dgm:pt>
    <dgm:pt modelId="{B025D1C1-2D33-438A-B540-D03D4E1CA150}" type="parTrans" cxnId="{83B9500C-7F8F-4489-9473-DFFAC0AC656B}">
      <dgm:prSet/>
      <dgm:spPr/>
      <dgm:t>
        <a:bodyPr/>
        <a:lstStyle/>
        <a:p>
          <a:endParaRPr lang="en-US"/>
        </a:p>
      </dgm:t>
    </dgm:pt>
    <dgm:pt modelId="{9183FA37-486F-460D-9B7B-24987E4AD8D9}" type="sibTrans" cxnId="{83B9500C-7F8F-4489-9473-DFFAC0AC656B}">
      <dgm:prSet/>
      <dgm:spPr/>
      <dgm:t>
        <a:bodyPr/>
        <a:lstStyle/>
        <a:p>
          <a:endParaRPr lang="en-US"/>
        </a:p>
      </dgm:t>
    </dgm:pt>
    <dgm:pt modelId="{F28A2FE0-6913-4E00-BC3F-C284B48BD743}" type="pres">
      <dgm:prSet presAssocID="{54805109-89EE-4CB4-9406-AD6C7665AD18}" presName="compositeShape" presStyleCnt="0">
        <dgm:presLayoutVars>
          <dgm:chMax val="7"/>
          <dgm:dir/>
          <dgm:resizeHandles val="exact"/>
        </dgm:presLayoutVars>
      </dgm:prSet>
      <dgm:spPr/>
      <dgm:t>
        <a:bodyPr/>
        <a:lstStyle/>
        <a:p>
          <a:endParaRPr lang="en-US"/>
        </a:p>
      </dgm:t>
    </dgm:pt>
    <dgm:pt modelId="{0AD4E650-CA4B-4584-B748-05423B620E39}" type="pres">
      <dgm:prSet presAssocID="{7EE76BB7-EB3C-45CD-9625-F8149537976B}" presName="circ1TxSh" presStyleLbl="vennNode1" presStyleIdx="0" presStyleCnt="1" custScaleX="1063623"/>
      <dgm:spPr/>
      <dgm:t>
        <a:bodyPr/>
        <a:lstStyle/>
        <a:p>
          <a:endParaRPr lang="en-US"/>
        </a:p>
      </dgm:t>
    </dgm:pt>
  </dgm:ptLst>
  <dgm:cxnLst>
    <dgm:cxn modelId="{83B9500C-7F8F-4489-9473-DFFAC0AC656B}" srcId="{54805109-89EE-4CB4-9406-AD6C7665AD18}" destId="{7EE76BB7-EB3C-45CD-9625-F8149537976B}" srcOrd="0" destOrd="0" parTransId="{B025D1C1-2D33-438A-B540-D03D4E1CA150}" sibTransId="{9183FA37-486F-460D-9B7B-24987E4AD8D9}"/>
    <dgm:cxn modelId="{EC939BAA-4AD6-404A-8544-42956D4ECC3D}" type="presOf" srcId="{7EE76BB7-EB3C-45CD-9625-F8149537976B}" destId="{0AD4E650-CA4B-4584-B748-05423B620E39}" srcOrd="0" destOrd="0" presId="urn:microsoft.com/office/officeart/2005/8/layout/venn1"/>
    <dgm:cxn modelId="{A5671392-A965-4F78-945F-E1ACBB0F75A5}" type="presOf" srcId="{54805109-89EE-4CB4-9406-AD6C7665AD18}" destId="{F28A2FE0-6913-4E00-BC3F-C284B48BD743}" srcOrd="0" destOrd="0" presId="urn:microsoft.com/office/officeart/2005/8/layout/venn1"/>
    <dgm:cxn modelId="{AC393834-9EFB-41FA-9088-2E662C3E0125}" type="presParOf" srcId="{F28A2FE0-6913-4E00-BC3F-C284B48BD743}" destId="{0AD4E650-CA4B-4584-B748-05423B620E39}"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188F7-F458-4568-BE46-B0CE85D19D07}">
      <dsp:nvSpPr>
        <dsp:cNvPr id="0" name=""/>
        <dsp:cNvSpPr/>
      </dsp:nvSpPr>
      <dsp:spPr>
        <a:xfrm>
          <a:off x="0" y="0"/>
          <a:ext cx="1142999" cy="114299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2DA5F0-E480-4D30-9F48-079C8602D844}">
      <dsp:nvSpPr>
        <dsp:cNvPr id="0" name=""/>
        <dsp:cNvSpPr/>
      </dsp:nvSpPr>
      <dsp:spPr>
        <a:xfrm>
          <a:off x="571500" y="0"/>
          <a:ext cx="8326691" cy="1142999"/>
        </a:xfrm>
        <a:prstGeom prst="rect">
          <a:avLst/>
        </a:prstGeom>
        <a:solidFill>
          <a:schemeClr val="bg1">
            <a:lumMod val="9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IQ" sz="4000" kern="1200" dirty="0" smtClean="0"/>
            <a:t> </a:t>
          </a:r>
          <a:r>
            <a:rPr lang="ar-IQ" sz="2800" b="1" kern="1200" dirty="0" smtClean="0">
              <a:solidFill>
                <a:srgbClr val="FF0000"/>
              </a:solidFill>
            </a:rPr>
            <a:t>المرحلة </a:t>
          </a:r>
          <a:r>
            <a:rPr lang="en-US" sz="2800" b="1" kern="1200" dirty="0" smtClean="0">
              <a:solidFill>
                <a:srgbClr val="FF0000"/>
              </a:solidFill>
            </a:rPr>
            <a:t>:</a:t>
          </a:r>
          <a:r>
            <a:rPr lang="ar-IQ" sz="2800" b="1" kern="1200" dirty="0" smtClean="0">
              <a:solidFill>
                <a:srgbClr val="FF0000"/>
              </a:solidFill>
            </a:rPr>
            <a:t>ا</a:t>
          </a:r>
          <a:r>
            <a:rPr lang="ar-SA" sz="2800" b="1" kern="1200" dirty="0" smtClean="0">
              <a:solidFill>
                <a:srgbClr val="FF0000"/>
              </a:solidFill>
            </a:rPr>
            <a:t>لرابعة</a:t>
          </a:r>
          <a:r>
            <a:rPr lang="ar-IQ" sz="2800" b="1" kern="1200" dirty="0" smtClean="0">
              <a:solidFill>
                <a:srgbClr val="FF0000"/>
              </a:solidFill>
            </a:rPr>
            <a:t> –كودالمادة </a:t>
          </a:r>
          <a:r>
            <a:rPr lang="en-US" sz="2800" b="1" kern="1200" dirty="0" smtClean="0">
              <a:solidFill>
                <a:srgbClr val="FF0000"/>
              </a:solidFill>
            </a:rPr>
            <a:t>----</a:t>
          </a:r>
          <a:r>
            <a:rPr lang="ar-IQ" sz="2800" b="1" kern="1200" dirty="0" smtClean="0">
              <a:solidFill>
                <a:srgbClr val="FF0000"/>
              </a:solidFill>
            </a:rPr>
            <a:t>المادة</a:t>
          </a:r>
          <a:r>
            <a:rPr lang="en-US" sz="2800" b="1" kern="1200" dirty="0" smtClean="0">
              <a:solidFill>
                <a:srgbClr val="FF0000"/>
              </a:solidFill>
            </a:rPr>
            <a:t>:</a:t>
          </a:r>
          <a:r>
            <a:rPr lang="ar-IQ" sz="2800" b="1" kern="1200" dirty="0" smtClean="0">
              <a:solidFill>
                <a:srgbClr val="FF0000"/>
              </a:solidFill>
            </a:rPr>
            <a:t>القياس والتقويم </a:t>
          </a:r>
          <a:endParaRPr lang="ar-IQ" sz="4000" b="1" kern="1200" dirty="0">
            <a:solidFill>
              <a:srgbClr val="FF0000"/>
            </a:solidFill>
          </a:endParaRPr>
        </a:p>
      </dsp:txBody>
      <dsp:txXfrm>
        <a:off x="571500" y="0"/>
        <a:ext cx="8326691" cy="11429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18727"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IQ" sz="3400" b="1" kern="1200" dirty="0" smtClean="0">
              <a:solidFill>
                <a:srgbClr val="FF0000"/>
              </a:solidFill>
            </a:rPr>
            <a:t>ثانيا</a:t>
          </a:r>
          <a:r>
            <a:rPr lang="en-US" sz="3400" b="1" kern="1200" dirty="0" smtClean="0">
              <a:solidFill>
                <a:srgbClr val="FF0000"/>
              </a:solidFill>
            </a:rPr>
            <a:t>-</a:t>
          </a:r>
          <a:r>
            <a:rPr lang="ar-IQ" sz="3400" b="1" kern="1200" dirty="0" smtClean="0">
              <a:solidFill>
                <a:srgbClr val="FF0000"/>
              </a:solidFill>
            </a:rPr>
            <a:t> مفهوم القياس وانواعه </a:t>
          </a:r>
          <a:endParaRPr lang="ar-IQ" sz="3400" kern="1200" dirty="0"/>
        </a:p>
      </dsp:txBody>
      <dsp:txXfrm>
        <a:off x="1097919" y="101464"/>
        <a:ext cx="5210800" cy="48991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18727"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IQ" sz="3400" kern="1200" dirty="0" smtClean="0">
              <a:solidFill>
                <a:srgbClr val="FF0000"/>
              </a:solidFill>
            </a:rPr>
            <a:t>ثالثا</a:t>
          </a:r>
          <a:r>
            <a:rPr lang="en-US" sz="3400" kern="1200" dirty="0" smtClean="0">
              <a:solidFill>
                <a:srgbClr val="FF0000"/>
              </a:solidFill>
            </a:rPr>
            <a:t>-</a:t>
          </a:r>
          <a:r>
            <a:rPr lang="ar-IQ" sz="3400" kern="1200" dirty="0" smtClean="0">
              <a:solidFill>
                <a:srgbClr val="FF0000"/>
              </a:solidFill>
            </a:rPr>
            <a:t> الاختبار</a:t>
          </a:r>
          <a:endParaRPr lang="ar-IQ" sz="3400" kern="1200" dirty="0"/>
        </a:p>
      </dsp:txBody>
      <dsp:txXfrm>
        <a:off x="1097919" y="101464"/>
        <a:ext cx="5210800" cy="48991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18727"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rtl="1">
            <a:lnSpc>
              <a:spcPct val="90000"/>
            </a:lnSpc>
            <a:spcBef>
              <a:spcPct val="0"/>
            </a:spcBef>
            <a:spcAft>
              <a:spcPct val="35000"/>
            </a:spcAft>
          </a:pPr>
          <a:r>
            <a:rPr lang="ar-SA" sz="3100" kern="1200" dirty="0" smtClean="0">
              <a:solidFill>
                <a:prstClr val="black"/>
              </a:solidFill>
            </a:rPr>
            <a:t>رابعا</a:t>
          </a:r>
          <a:r>
            <a:rPr lang="en-US" sz="3100" kern="1200" dirty="0" smtClean="0">
              <a:solidFill>
                <a:prstClr val="black"/>
              </a:solidFill>
            </a:rPr>
            <a:t>-</a:t>
          </a:r>
          <a:r>
            <a:rPr lang="ar-SA" sz="3100" kern="1200" dirty="0" smtClean="0">
              <a:solidFill>
                <a:prstClr val="black"/>
              </a:solidFill>
            </a:rPr>
            <a:t> مفهوم التقويم </a:t>
          </a:r>
          <a:r>
            <a:rPr lang="ar-SA" sz="3100" b="1" kern="1200" dirty="0" smtClean="0">
              <a:solidFill>
                <a:srgbClr val="00B0F0"/>
              </a:solidFill>
              <a:latin typeface="Calibri"/>
              <a:ea typeface="Calibri"/>
              <a:cs typeface="Arial"/>
            </a:rPr>
            <a:t>(</a:t>
          </a:r>
          <a:r>
            <a:rPr lang="ar-SA" sz="3100" b="1" kern="1200" dirty="0" smtClean="0">
              <a:solidFill>
                <a:srgbClr val="FF0000"/>
              </a:solidFill>
              <a:latin typeface="Calibri"/>
              <a:ea typeface="Calibri"/>
              <a:cs typeface="Arial"/>
            </a:rPr>
            <a:t>خصائصه ووظائفه</a:t>
          </a:r>
          <a:r>
            <a:rPr lang="ar-SA" sz="3100" b="1" kern="1200" dirty="0" smtClean="0">
              <a:solidFill>
                <a:srgbClr val="7030A0"/>
              </a:solidFill>
              <a:latin typeface="Calibri"/>
              <a:ea typeface="Calibri"/>
              <a:cs typeface="Arial"/>
            </a:rPr>
            <a:t>)</a:t>
          </a:r>
          <a:r>
            <a:rPr lang="ar-IQ" sz="3100" kern="1200" dirty="0" smtClean="0">
              <a:solidFill>
                <a:srgbClr val="00B0F0"/>
              </a:solidFill>
            </a:rPr>
            <a:t> </a:t>
          </a:r>
          <a:endParaRPr lang="ar-IQ" sz="3100" kern="1200" dirty="0"/>
        </a:p>
      </dsp:txBody>
      <dsp:txXfrm>
        <a:off x="1097919" y="101464"/>
        <a:ext cx="5210800" cy="48991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37455"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SA" sz="3400" kern="1200" dirty="0" smtClean="0">
              <a:solidFill>
                <a:prstClr val="black"/>
              </a:solidFill>
              <a:effectLst>
                <a:outerShdw blurRad="50000" dist="30000" dir="5400000" algn="tl" rotWithShape="0">
                  <a:srgbClr val="000000">
                    <a:alpha val="30000"/>
                  </a:srgbClr>
                </a:outerShdw>
              </a:effectLst>
            </a:rPr>
            <a:t>تابع – التقويم </a:t>
          </a:r>
          <a:endParaRPr lang="ar-IQ" sz="3400" kern="1200" dirty="0"/>
        </a:p>
      </dsp:txBody>
      <dsp:txXfrm>
        <a:off x="1116647" y="101464"/>
        <a:ext cx="5210800" cy="48991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18727"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SA" sz="3400" kern="1200" dirty="0" smtClean="0">
              <a:solidFill>
                <a:prstClr val="black"/>
              </a:solidFill>
              <a:effectLst>
                <a:outerShdw blurRad="50000" dist="30000" dir="5400000" algn="tl" rotWithShape="0">
                  <a:srgbClr val="000000">
                    <a:alpha val="30000"/>
                  </a:srgbClr>
                </a:outerShdw>
              </a:effectLst>
            </a:rPr>
            <a:t>تابع – التقويم </a:t>
          </a:r>
          <a:endParaRPr lang="ar-IQ" sz="3400" kern="1200" dirty="0"/>
        </a:p>
      </dsp:txBody>
      <dsp:txXfrm>
        <a:off x="1097919" y="101464"/>
        <a:ext cx="5210800" cy="48991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18727"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733550" rtl="1">
            <a:lnSpc>
              <a:spcPct val="90000"/>
            </a:lnSpc>
            <a:spcBef>
              <a:spcPct val="0"/>
            </a:spcBef>
            <a:spcAft>
              <a:spcPct val="35000"/>
            </a:spcAft>
          </a:pPr>
          <a:r>
            <a:rPr lang="ar-IQ" sz="3900" b="1" kern="1200" dirty="0" smtClean="0"/>
            <a:t>خصائص ووظائف عملية التقويم </a:t>
          </a:r>
          <a:endParaRPr lang="ar-IQ" sz="3900" kern="1200" dirty="0"/>
        </a:p>
      </dsp:txBody>
      <dsp:txXfrm>
        <a:off x="1097919" y="101464"/>
        <a:ext cx="5210800" cy="48991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18727"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866900" rtl="1">
            <a:lnSpc>
              <a:spcPct val="90000"/>
            </a:lnSpc>
            <a:spcBef>
              <a:spcPct val="0"/>
            </a:spcBef>
            <a:spcAft>
              <a:spcPct val="35000"/>
            </a:spcAft>
          </a:pPr>
          <a:r>
            <a:rPr lang="ar-IQ" sz="4200" kern="1200" dirty="0" smtClean="0">
              <a:solidFill>
                <a:srgbClr val="FF0000"/>
              </a:solidFill>
            </a:rPr>
            <a:t>مخطط علاقة القياس بالتقويم </a:t>
          </a:r>
          <a:endParaRPr lang="ar-IQ" sz="4200" kern="1200" dirty="0"/>
        </a:p>
      </dsp:txBody>
      <dsp:txXfrm>
        <a:off x="1097919" y="101464"/>
        <a:ext cx="5210800" cy="48991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878F79-AD47-4A92-89B9-A3731672A44E}">
      <dsp:nvSpPr>
        <dsp:cNvPr id="0" name=""/>
        <dsp:cNvSpPr/>
      </dsp:nvSpPr>
      <dsp:spPr>
        <a:xfrm>
          <a:off x="0" y="0"/>
          <a:ext cx="1124886" cy="1124886"/>
        </a:xfrm>
        <a:prstGeom prst="pie">
          <a:avLst>
            <a:gd name="adj1" fmla="val 5400000"/>
            <a:gd name="adj2" fmla="val 16200000"/>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1CF6D59A-D077-497D-AD83-46ECD0B700DE}">
      <dsp:nvSpPr>
        <dsp:cNvPr id="0" name=""/>
        <dsp:cNvSpPr/>
      </dsp:nvSpPr>
      <dsp:spPr>
        <a:xfrm>
          <a:off x="562442" y="0"/>
          <a:ext cx="6844197" cy="1124886"/>
        </a:xfrm>
        <a:prstGeom prst="rect">
          <a:avLst/>
        </a:prstGeom>
        <a:solidFill>
          <a:schemeClr val="lt1">
            <a:alpha val="90000"/>
            <a:hueOff val="0"/>
            <a:satOff val="0"/>
            <a:lumOff val="0"/>
            <a:alphaOff val="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304800" tIns="304800" rIns="304800" bIns="304800" numCol="1" spcCol="1270" anchor="ctr" anchorCtr="0">
          <a:noAutofit/>
        </a:bodyPr>
        <a:lstStyle/>
        <a:p>
          <a:pPr lvl="0" algn="ctr" defTabSz="3556000" rtl="1">
            <a:lnSpc>
              <a:spcPct val="90000"/>
            </a:lnSpc>
            <a:spcBef>
              <a:spcPct val="0"/>
            </a:spcBef>
            <a:spcAft>
              <a:spcPct val="35000"/>
            </a:spcAft>
          </a:pPr>
          <a:r>
            <a:rPr lang="ar-IQ" sz="8000" kern="1200" dirty="0" smtClean="0">
              <a:solidFill>
                <a:srgbClr val="FF0000"/>
              </a:solidFill>
            </a:rPr>
            <a:t>الى الملتقى</a:t>
          </a:r>
          <a:endParaRPr lang="ar-IQ" sz="8000" kern="1200" dirty="0">
            <a:solidFill>
              <a:srgbClr val="FF0000"/>
            </a:solidFill>
          </a:endParaRPr>
        </a:p>
      </dsp:txBody>
      <dsp:txXfrm>
        <a:off x="562442" y="0"/>
        <a:ext cx="6844197" cy="112488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E471E2-CFDD-4BD4-9F6D-F2AC8451331D}">
      <dsp:nvSpPr>
        <dsp:cNvPr id="0" name=""/>
        <dsp:cNvSpPr/>
      </dsp:nvSpPr>
      <dsp:spPr>
        <a:xfrm>
          <a:off x="4175719" y="0"/>
          <a:ext cx="3673152" cy="266355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2266950" rtl="1">
            <a:lnSpc>
              <a:spcPct val="90000"/>
            </a:lnSpc>
            <a:spcBef>
              <a:spcPct val="0"/>
            </a:spcBef>
            <a:spcAft>
              <a:spcPct val="35000"/>
            </a:spcAft>
          </a:pPr>
          <a:r>
            <a:rPr lang="ar-IQ" sz="5100" kern="1200" dirty="0" smtClean="0"/>
            <a:t>في المحاضرة القادمة</a:t>
          </a:r>
          <a:endParaRPr lang="ar-IQ" sz="5100" kern="1200" dirty="0"/>
        </a:p>
      </dsp:txBody>
      <dsp:txXfrm>
        <a:off x="4713640" y="390069"/>
        <a:ext cx="2597310" cy="1883419"/>
      </dsp:txXfrm>
    </dsp:sp>
    <dsp:sp modelId="{4C85FB7A-7D04-483B-A102-C7423D20574D}">
      <dsp:nvSpPr>
        <dsp:cNvPr id="0" name=""/>
        <dsp:cNvSpPr/>
      </dsp:nvSpPr>
      <dsp:spPr>
        <a:xfrm rot="10800000">
          <a:off x="2956388" y="2470029"/>
          <a:ext cx="2224424" cy="8989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822450" rtl="1">
            <a:lnSpc>
              <a:spcPct val="90000"/>
            </a:lnSpc>
            <a:spcBef>
              <a:spcPct val="0"/>
            </a:spcBef>
            <a:spcAft>
              <a:spcPct val="35000"/>
            </a:spcAft>
          </a:pPr>
          <a:endParaRPr lang="ar-IQ" sz="4100" kern="1200"/>
        </a:p>
      </dsp:txBody>
      <dsp:txXfrm rot="10800000">
        <a:off x="3226073" y="2649819"/>
        <a:ext cx="1954739" cy="539370"/>
      </dsp:txXfrm>
    </dsp:sp>
    <dsp:sp modelId="{B23C2C72-CFB1-4839-931B-5386B52AC8FB}">
      <dsp:nvSpPr>
        <dsp:cNvPr id="0" name=""/>
        <dsp:cNvSpPr/>
      </dsp:nvSpPr>
      <dsp:spPr>
        <a:xfrm>
          <a:off x="432410" y="0"/>
          <a:ext cx="3383650" cy="266355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2266950" rtl="1">
            <a:lnSpc>
              <a:spcPct val="90000"/>
            </a:lnSpc>
            <a:spcBef>
              <a:spcPct val="0"/>
            </a:spcBef>
            <a:spcAft>
              <a:spcPct val="35000"/>
            </a:spcAft>
          </a:pPr>
          <a:r>
            <a:rPr lang="ar-IQ" sz="5100" kern="1200" dirty="0" smtClean="0"/>
            <a:t>وشكراً لحسن انتباهكم </a:t>
          </a:r>
          <a:endParaRPr lang="ar-IQ" sz="5100" kern="1200" dirty="0"/>
        </a:p>
      </dsp:txBody>
      <dsp:txXfrm>
        <a:off x="927934" y="390069"/>
        <a:ext cx="2392602" cy="1883419"/>
      </dsp:txXfrm>
    </dsp:sp>
    <dsp:sp modelId="{BBDD079D-F989-42D0-ACB1-2352DFA7FEAA}">
      <dsp:nvSpPr>
        <dsp:cNvPr id="0" name=""/>
        <dsp:cNvSpPr/>
      </dsp:nvSpPr>
      <dsp:spPr>
        <a:xfrm rot="21600000">
          <a:off x="3740013" y="-701315"/>
          <a:ext cx="1967673" cy="8989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822450" rtl="1">
            <a:lnSpc>
              <a:spcPct val="90000"/>
            </a:lnSpc>
            <a:spcBef>
              <a:spcPct val="0"/>
            </a:spcBef>
            <a:spcAft>
              <a:spcPct val="35000"/>
            </a:spcAft>
          </a:pPr>
          <a:endParaRPr lang="ar-IQ" sz="4100" kern="1200"/>
        </a:p>
      </dsp:txBody>
      <dsp:txXfrm rot="-21600000">
        <a:off x="3740013" y="-521525"/>
        <a:ext cx="1697988" cy="5393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681255"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866900" rtl="1">
            <a:lnSpc>
              <a:spcPct val="90000"/>
            </a:lnSpc>
            <a:spcBef>
              <a:spcPct val="0"/>
            </a:spcBef>
            <a:spcAft>
              <a:spcPct val="35000"/>
            </a:spcAft>
          </a:pPr>
          <a:r>
            <a:rPr lang="ar-SA" sz="4200" kern="1200" dirty="0" smtClean="0"/>
            <a:t>عناصر</a:t>
          </a:r>
          <a:r>
            <a:rPr lang="ar-IQ" sz="4200" kern="1200" dirty="0" smtClean="0"/>
            <a:t> المحاضرة</a:t>
          </a:r>
          <a:endParaRPr lang="ar-IQ" sz="4200" kern="1200" dirty="0"/>
        </a:p>
      </dsp:txBody>
      <dsp:txXfrm>
        <a:off x="1760447" y="101464"/>
        <a:ext cx="5210800" cy="4899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0"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IQ" sz="3400" kern="1200" dirty="0" smtClean="0">
              <a:solidFill>
                <a:srgbClr val="FF0000"/>
              </a:solidFill>
            </a:rPr>
            <a:t>اولا</a:t>
          </a:r>
          <a:r>
            <a:rPr lang="en-US" sz="3400" kern="1200" dirty="0" smtClean="0">
              <a:solidFill>
                <a:srgbClr val="FF0000"/>
              </a:solidFill>
            </a:rPr>
            <a:t>-</a:t>
          </a:r>
          <a:r>
            <a:rPr lang="ar-IQ" sz="3400" kern="1200" dirty="0" smtClean="0">
              <a:solidFill>
                <a:srgbClr val="FF0000"/>
              </a:solidFill>
            </a:rPr>
            <a:t> لمحة تاريخية للقياس والتقويم </a:t>
          </a:r>
          <a:endParaRPr lang="ar-IQ" sz="3400" kern="1200" dirty="0"/>
        </a:p>
      </dsp:txBody>
      <dsp:txXfrm>
        <a:off x="1079192" y="101464"/>
        <a:ext cx="5210800" cy="4899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0"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IQ" sz="3400" kern="1200" dirty="0" smtClean="0">
              <a:solidFill>
                <a:srgbClr val="FF0000"/>
              </a:solidFill>
            </a:rPr>
            <a:t>اولا</a:t>
          </a:r>
          <a:r>
            <a:rPr lang="en-US" sz="3400" kern="1200" dirty="0" smtClean="0">
              <a:solidFill>
                <a:srgbClr val="FF0000"/>
              </a:solidFill>
            </a:rPr>
            <a:t>-</a:t>
          </a:r>
          <a:r>
            <a:rPr lang="ar-IQ" sz="3400" kern="1200" dirty="0" smtClean="0">
              <a:solidFill>
                <a:srgbClr val="FF0000"/>
              </a:solidFill>
            </a:rPr>
            <a:t> لمحة تاريخية للقياس والتقويم </a:t>
          </a:r>
          <a:endParaRPr lang="ar-IQ" sz="3400" kern="1200" dirty="0"/>
        </a:p>
      </dsp:txBody>
      <dsp:txXfrm>
        <a:off x="1079192" y="101464"/>
        <a:ext cx="5210800" cy="4899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18727"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IQ" sz="3400" kern="1200" dirty="0" smtClean="0">
              <a:solidFill>
                <a:srgbClr val="FF0000"/>
              </a:solidFill>
            </a:rPr>
            <a:t>اولا</a:t>
          </a:r>
          <a:r>
            <a:rPr lang="en-US" sz="3400" kern="1200" dirty="0" smtClean="0">
              <a:solidFill>
                <a:srgbClr val="FF0000"/>
              </a:solidFill>
            </a:rPr>
            <a:t>-</a:t>
          </a:r>
          <a:r>
            <a:rPr lang="ar-IQ" sz="3400" kern="1200" dirty="0" smtClean="0">
              <a:solidFill>
                <a:srgbClr val="FF0000"/>
              </a:solidFill>
            </a:rPr>
            <a:t> لمحة تاريخية للقياس والتقويم </a:t>
          </a:r>
          <a:endParaRPr lang="ar-IQ" sz="3400" kern="1200" dirty="0"/>
        </a:p>
      </dsp:txBody>
      <dsp:txXfrm>
        <a:off x="1097919" y="101464"/>
        <a:ext cx="5210800" cy="4899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18727"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IQ" sz="3400" kern="1200" dirty="0" smtClean="0">
              <a:solidFill>
                <a:srgbClr val="FF0000"/>
              </a:solidFill>
            </a:rPr>
            <a:t>اولا</a:t>
          </a:r>
          <a:r>
            <a:rPr lang="en-US" sz="3400" kern="1200" dirty="0" smtClean="0">
              <a:solidFill>
                <a:srgbClr val="FF0000"/>
              </a:solidFill>
            </a:rPr>
            <a:t>-</a:t>
          </a:r>
          <a:r>
            <a:rPr lang="ar-IQ" sz="3400" kern="1200" dirty="0" smtClean="0">
              <a:solidFill>
                <a:srgbClr val="FF0000"/>
              </a:solidFill>
            </a:rPr>
            <a:t> لمحة تاريخية للقياس والتقويم </a:t>
          </a:r>
          <a:endParaRPr lang="ar-IQ" sz="3400" kern="1200" dirty="0"/>
        </a:p>
      </dsp:txBody>
      <dsp:txXfrm>
        <a:off x="1097919" y="101464"/>
        <a:ext cx="5210800" cy="4899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18727"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IQ" sz="3400" kern="1200" dirty="0" smtClean="0">
              <a:solidFill>
                <a:srgbClr val="FF0000"/>
              </a:solidFill>
            </a:rPr>
            <a:t>اولا</a:t>
          </a:r>
          <a:r>
            <a:rPr lang="en-US" sz="3400" kern="1200" dirty="0" smtClean="0">
              <a:solidFill>
                <a:srgbClr val="FF0000"/>
              </a:solidFill>
            </a:rPr>
            <a:t>-</a:t>
          </a:r>
          <a:r>
            <a:rPr lang="ar-IQ" sz="3400" kern="1200" dirty="0" smtClean="0">
              <a:solidFill>
                <a:srgbClr val="FF0000"/>
              </a:solidFill>
            </a:rPr>
            <a:t> لمحة تاريخية للقياس والتقويم </a:t>
          </a:r>
          <a:endParaRPr lang="ar-IQ" sz="3400" kern="1200" dirty="0"/>
        </a:p>
      </dsp:txBody>
      <dsp:txXfrm>
        <a:off x="1097919" y="101464"/>
        <a:ext cx="5210800" cy="48991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18727"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IQ" sz="3400" b="1" kern="1200" dirty="0" smtClean="0">
              <a:solidFill>
                <a:srgbClr val="FF0000"/>
              </a:solidFill>
            </a:rPr>
            <a:t>ثانيا</a:t>
          </a:r>
          <a:r>
            <a:rPr lang="en-US" sz="3400" b="1" kern="1200" dirty="0" smtClean="0">
              <a:solidFill>
                <a:srgbClr val="FF0000"/>
              </a:solidFill>
            </a:rPr>
            <a:t>-</a:t>
          </a:r>
          <a:r>
            <a:rPr lang="ar-IQ" sz="3400" b="1" kern="1200" dirty="0" smtClean="0">
              <a:solidFill>
                <a:srgbClr val="FF0000"/>
              </a:solidFill>
            </a:rPr>
            <a:t> مفهوم القياس وانواعه </a:t>
          </a:r>
          <a:endParaRPr lang="ar-IQ" sz="3400" kern="1200" dirty="0"/>
        </a:p>
      </dsp:txBody>
      <dsp:txXfrm>
        <a:off x="1097919" y="101464"/>
        <a:ext cx="5210800" cy="4899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4E650-CA4B-4584-B748-05423B620E39}">
      <dsp:nvSpPr>
        <dsp:cNvPr id="0" name=""/>
        <dsp:cNvSpPr/>
      </dsp:nvSpPr>
      <dsp:spPr>
        <a:xfrm>
          <a:off x="18727" y="0"/>
          <a:ext cx="7369184" cy="6928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IQ" sz="3400" b="1" kern="1200" dirty="0" smtClean="0">
              <a:solidFill>
                <a:srgbClr val="FF0000"/>
              </a:solidFill>
            </a:rPr>
            <a:t>ثانيا</a:t>
          </a:r>
          <a:r>
            <a:rPr lang="en-US" sz="3400" b="1" kern="1200" dirty="0" smtClean="0">
              <a:solidFill>
                <a:srgbClr val="FF0000"/>
              </a:solidFill>
            </a:rPr>
            <a:t>-</a:t>
          </a:r>
          <a:r>
            <a:rPr lang="ar-IQ" sz="3400" b="1" kern="1200" dirty="0" smtClean="0">
              <a:solidFill>
                <a:srgbClr val="FF0000"/>
              </a:solidFill>
            </a:rPr>
            <a:t> مفهوم القياس وانواعه </a:t>
          </a:r>
          <a:endParaRPr lang="ar-IQ" sz="3400" kern="1200" dirty="0"/>
        </a:p>
      </dsp:txBody>
      <dsp:txXfrm>
        <a:off x="1097919" y="101464"/>
        <a:ext cx="5210800" cy="48991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9B596D1-502E-422C-A0D0-70D72E57B397}" type="datetimeFigureOut">
              <a:rPr lang="ar-IQ" smtClean="0"/>
              <a:t>23/03/1444</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6B4A144-AFA0-4904-B472-4842A4A2207F}" type="slidenum">
              <a:rPr lang="ar-IQ" smtClean="0"/>
              <a:t>‹#›</a:t>
            </a:fld>
            <a:endParaRPr lang="ar-IQ"/>
          </a:p>
        </p:txBody>
      </p:sp>
    </p:spTree>
    <p:extLst>
      <p:ext uri="{BB962C8B-B14F-4D97-AF65-F5344CB8AC3E}">
        <p14:creationId xmlns:p14="http://schemas.microsoft.com/office/powerpoint/2010/main" val="208259762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5FC73335-F49F-49C5-892E-6F0E81B5BB83}" type="datetimeFigureOut">
              <a:rPr lang="ar-IQ" smtClean="0"/>
              <a:t>23/03/1444</a:t>
            </a:fld>
            <a:endParaRPr lang="ar-IQ"/>
          </a:p>
        </p:txBody>
      </p:sp>
      <p:sp>
        <p:nvSpPr>
          <p:cNvPr id="20" name="عنصر نائب للتذييل 19"/>
          <p:cNvSpPr>
            <a:spLocks noGrp="1"/>
          </p:cNvSpPr>
          <p:nvPr>
            <p:ph type="ftr" sz="quarter" idx="11"/>
          </p:nvPr>
        </p:nvSpPr>
        <p:spPr/>
        <p:txBody>
          <a:bodyPr/>
          <a:lstStyle>
            <a:extLst/>
          </a:lstStyle>
          <a:p>
            <a:endParaRPr lang="ar-IQ"/>
          </a:p>
        </p:txBody>
      </p:sp>
      <p:sp>
        <p:nvSpPr>
          <p:cNvPr id="10" name="عنصر نائب لرقم الشريحة 9"/>
          <p:cNvSpPr>
            <a:spLocks noGrp="1"/>
          </p:cNvSpPr>
          <p:nvPr>
            <p:ph type="sldNum" sz="quarter" idx="12"/>
          </p:nvPr>
        </p:nvSpPr>
        <p:spPr/>
        <p:txBody>
          <a:bodyPr/>
          <a:lstStyle>
            <a:extLst/>
          </a:lstStyle>
          <a:p>
            <a:fld id="{749E9B34-678D-4DE9-8EE4-A5CDF5BBA198}" type="slidenum">
              <a:rPr lang="ar-IQ" smtClean="0"/>
              <a:t>‹#›</a:t>
            </a:fld>
            <a:endParaRPr lang="ar-IQ"/>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FC73335-F49F-49C5-892E-6F0E81B5BB83}" type="datetimeFigureOut">
              <a:rPr lang="ar-IQ" smtClean="0"/>
              <a:t>23/03/1444</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49E9B34-678D-4DE9-8EE4-A5CDF5BBA19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FC73335-F49F-49C5-892E-6F0E81B5BB83}" type="datetimeFigureOut">
              <a:rPr lang="ar-IQ" smtClean="0"/>
              <a:t>23/03/1444</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49E9B34-678D-4DE9-8EE4-A5CDF5BBA19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FC73335-F49F-49C5-892E-6F0E81B5BB83}" type="datetimeFigureOut">
              <a:rPr lang="ar-IQ" smtClean="0"/>
              <a:t>23/03/1444</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49E9B34-678D-4DE9-8EE4-A5CDF5BBA19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5FC73335-F49F-49C5-892E-6F0E81B5BB83}" type="datetimeFigureOut">
              <a:rPr lang="ar-IQ" smtClean="0"/>
              <a:t>23/03/1444</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49E9B34-678D-4DE9-8EE4-A5CDF5BBA198}" type="slidenum">
              <a:rPr lang="ar-IQ" smtClean="0"/>
              <a:t>‹#›</a:t>
            </a:fld>
            <a:endParaRPr lang="ar-IQ"/>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FC73335-F49F-49C5-892E-6F0E81B5BB83}" type="datetimeFigureOut">
              <a:rPr lang="ar-IQ" smtClean="0"/>
              <a:t>23/03/1444</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749E9B34-678D-4DE9-8EE4-A5CDF5BBA19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5FC73335-F49F-49C5-892E-6F0E81B5BB83}" type="datetimeFigureOut">
              <a:rPr lang="ar-IQ" smtClean="0"/>
              <a:t>23/03/1444</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749E9B34-678D-4DE9-8EE4-A5CDF5BBA19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5FC73335-F49F-49C5-892E-6F0E81B5BB83}" type="datetimeFigureOut">
              <a:rPr lang="ar-IQ" smtClean="0"/>
              <a:t>23/03/1444</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749E9B34-678D-4DE9-8EE4-A5CDF5BBA19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5FC73335-F49F-49C5-892E-6F0E81B5BB83}" type="datetimeFigureOut">
              <a:rPr lang="ar-IQ" smtClean="0"/>
              <a:t>23/03/1444</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749E9B34-678D-4DE9-8EE4-A5CDF5BBA198}" type="slidenum">
              <a:rPr lang="ar-IQ" smtClean="0"/>
              <a:t>‹#›</a:t>
            </a:fld>
            <a:endParaRPr lang="ar-IQ"/>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FC73335-F49F-49C5-892E-6F0E81B5BB83}" type="datetimeFigureOut">
              <a:rPr lang="ar-IQ" smtClean="0"/>
              <a:t>23/03/1444</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749E9B34-678D-4DE9-8EE4-A5CDF5BBA19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5FC73335-F49F-49C5-892E-6F0E81B5BB83}" type="datetimeFigureOut">
              <a:rPr lang="ar-IQ" smtClean="0"/>
              <a:t>23/03/1444</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749E9B34-678D-4DE9-8EE4-A5CDF5BBA198}" type="slidenum">
              <a:rPr lang="ar-IQ" smtClean="0"/>
              <a:t>‹#›</a:t>
            </a:fld>
            <a:endParaRPr lang="ar-IQ"/>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FC73335-F49F-49C5-892E-6F0E81B5BB83}" type="datetimeFigureOut">
              <a:rPr lang="ar-IQ" smtClean="0"/>
              <a:t>23/03/1444</a:t>
            </a:fld>
            <a:endParaRPr lang="ar-IQ"/>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49E9B34-678D-4DE9-8EE4-A5CDF5BBA198}" type="slidenum">
              <a:rPr lang="ar-IQ" smtClean="0"/>
              <a:t>‹#›</a:t>
            </a:fld>
            <a:endParaRPr lang="ar-IQ"/>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16.xml"/><Relationship Id="rId7" Type="http://schemas.openxmlformats.org/officeDocument/2006/relationships/image" Target="../media/image3.png"/><Relationship Id="rId2" Type="http://schemas.openxmlformats.org/officeDocument/2006/relationships/diagramData" Target="../diagrams/data16.xml"/><Relationship Id="rId1" Type="http://schemas.openxmlformats.org/officeDocument/2006/relationships/slideLayout" Target="../slideLayouts/slideLayout1.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 Id="rId9"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18.xml"/><Relationship Id="rId3" Type="http://schemas.openxmlformats.org/officeDocument/2006/relationships/diagramLayout" Target="../diagrams/layout17.xml"/><Relationship Id="rId7" Type="http://schemas.openxmlformats.org/officeDocument/2006/relationships/diagramData" Target="../diagrams/data18.xml"/><Relationship Id="rId2" Type="http://schemas.openxmlformats.org/officeDocument/2006/relationships/diagramData" Target="../diagrams/data17.xml"/><Relationship Id="rId1" Type="http://schemas.openxmlformats.org/officeDocument/2006/relationships/slideLayout" Target="../slideLayouts/slideLayout1.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رسم تخطيطي 4"/>
          <p:cNvGraphicFramePr/>
          <p:nvPr>
            <p:extLst>
              <p:ext uri="{D42A27DB-BD31-4B8C-83A1-F6EECF244321}">
                <p14:modId xmlns:p14="http://schemas.microsoft.com/office/powerpoint/2010/main" val="3835459748"/>
              </p:ext>
            </p:extLst>
          </p:nvPr>
        </p:nvGraphicFramePr>
        <p:xfrm>
          <a:off x="35496" y="274320"/>
          <a:ext cx="8898192"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عنصر نائب للمحتوى 3"/>
          <p:cNvSpPr>
            <a:spLocks noGrp="1"/>
          </p:cNvSpPr>
          <p:nvPr>
            <p:ph sz="half" idx="2"/>
          </p:nvPr>
        </p:nvSpPr>
        <p:spPr>
          <a:xfrm>
            <a:off x="4716016" y="1412776"/>
            <a:ext cx="4289680" cy="5328591"/>
          </a:xfrm>
          <a:solidFill>
            <a:srgbClr val="FFFF00"/>
          </a:solidFill>
        </p:spPr>
        <p:txBody>
          <a:bodyPr/>
          <a:lstStyle/>
          <a:p>
            <a:r>
              <a:rPr lang="ar-IQ" dirty="0" smtClean="0"/>
              <a:t>الموضوع</a:t>
            </a:r>
            <a:r>
              <a:rPr lang="ar-IQ" b="1" dirty="0" smtClean="0">
                <a:solidFill>
                  <a:srgbClr val="FF0000"/>
                </a:solidFill>
              </a:rPr>
              <a:t> القياس والتقويم</a:t>
            </a:r>
            <a:endParaRPr lang="ar-IQ" sz="3200" b="1" dirty="0" smtClean="0">
              <a:solidFill>
                <a:srgbClr val="FF0000"/>
              </a:solidFill>
            </a:endParaRPr>
          </a:p>
          <a:p>
            <a:r>
              <a:rPr lang="ar-IQ" b="1" dirty="0" smtClean="0"/>
              <a:t>الفصل الاول</a:t>
            </a:r>
          </a:p>
          <a:p>
            <a:r>
              <a:rPr lang="ar-IQ" dirty="0" smtClean="0"/>
              <a:t>رقم المحاضرة</a:t>
            </a:r>
            <a:r>
              <a:rPr lang="en-US" dirty="0" smtClean="0"/>
              <a:t>: </a:t>
            </a:r>
            <a:r>
              <a:rPr lang="ar-IQ" b="1" dirty="0" smtClean="0">
                <a:solidFill>
                  <a:srgbClr val="00B0F0"/>
                </a:solidFill>
              </a:rPr>
              <a:t>ال</a:t>
            </a:r>
            <a:r>
              <a:rPr lang="ar-SA" b="1" dirty="0" smtClean="0">
                <a:solidFill>
                  <a:srgbClr val="00B0F0"/>
                </a:solidFill>
              </a:rPr>
              <a:t>ثانية</a:t>
            </a:r>
            <a:endParaRPr lang="ar-IQ" b="1" dirty="0" smtClean="0">
              <a:solidFill>
                <a:srgbClr val="00B0F0"/>
              </a:solidFill>
            </a:endParaRPr>
          </a:p>
          <a:p>
            <a:r>
              <a:rPr lang="ar-IQ" b="1" dirty="0" smtClean="0"/>
              <a:t>التدريسي </a:t>
            </a:r>
            <a:r>
              <a:rPr lang="en-US" b="1" dirty="0" smtClean="0"/>
              <a:t>:</a:t>
            </a:r>
            <a:r>
              <a:rPr lang="ar-SA" b="1" dirty="0" smtClean="0"/>
              <a:t>د</a:t>
            </a:r>
            <a:r>
              <a:rPr lang="en-US" b="1" dirty="0" smtClean="0"/>
              <a:t>.</a:t>
            </a:r>
            <a:r>
              <a:rPr lang="ar-IQ" b="1" dirty="0" smtClean="0"/>
              <a:t> قاسم مطر </a:t>
            </a:r>
            <a:r>
              <a:rPr lang="ar-SA" b="1" dirty="0" smtClean="0"/>
              <a:t>الخالدي</a:t>
            </a:r>
            <a:endParaRPr lang="ar-IQ" b="1" dirty="0" smtClean="0"/>
          </a:p>
          <a:p>
            <a:r>
              <a:rPr lang="ar-IQ" dirty="0" smtClean="0"/>
              <a:t>ا</a:t>
            </a:r>
            <a:r>
              <a:rPr lang="ar-IQ" sz="2400" b="1" dirty="0" smtClean="0"/>
              <a:t>لقسم </a:t>
            </a:r>
            <a:r>
              <a:rPr lang="en-US" sz="2400" b="1" dirty="0" smtClean="0"/>
              <a:t>:</a:t>
            </a:r>
            <a:r>
              <a:rPr lang="ar-IQ" sz="2400" b="1" dirty="0" smtClean="0"/>
              <a:t>قسمي علوم الحياة واللغة العربية</a:t>
            </a:r>
            <a:r>
              <a:rPr lang="ar-SA" sz="2400" b="1" dirty="0" smtClean="0"/>
              <a:t> </a:t>
            </a:r>
            <a:r>
              <a:rPr lang="ar-IQ" sz="2400" b="1" dirty="0" smtClean="0"/>
              <a:t>الصباحي والمسائي</a:t>
            </a:r>
          </a:p>
          <a:p>
            <a:r>
              <a:rPr lang="ar-IQ" b="1" dirty="0" smtClean="0">
                <a:solidFill>
                  <a:srgbClr val="FF0000"/>
                </a:solidFill>
              </a:rPr>
              <a:t>الكلية</a:t>
            </a:r>
            <a:r>
              <a:rPr lang="en-US" b="1" dirty="0" smtClean="0">
                <a:solidFill>
                  <a:srgbClr val="FF0000"/>
                </a:solidFill>
              </a:rPr>
              <a:t> </a:t>
            </a:r>
            <a:r>
              <a:rPr lang="ar-IQ" b="1" dirty="0" smtClean="0">
                <a:solidFill>
                  <a:srgbClr val="FF0000"/>
                </a:solidFill>
              </a:rPr>
              <a:t>التربية </a:t>
            </a:r>
            <a:r>
              <a:rPr lang="en-US" b="1" dirty="0" smtClean="0">
                <a:solidFill>
                  <a:srgbClr val="FF0000"/>
                </a:solidFill>
              </a:rPr>
              <a:t>/</a:t>
            </a:r>
            <a:r>
              <a:rPr lang="ar-IQ" b="1" dirty="0" smtClean="0">
                <a:solidFill>
                  <a:srgbClr val="FF0000"/>
                </a:solidFill>
              </a:rPr>
              <a:t>القرنة</a:t>
            </a:r>
          </a:p>
          <a:p>
            <a:r>
              <a:rPr lang="ar-IQ" sz="3200" b="1" dirty="0" smtClean="0"/>
              <a:t>جامعة البصرة </a:t>
            </a:r>
          </a:p>
          <a:p>
            <a:r>
              <a:rPr lang="ar-IQ" sz="3200" b="1" dirty="0" smtClean="0"/>
              <a:t>202</a:t>
            </a:r>
            <a:r>
              <a:rPr lang="ar-SA" sz="3200" b="1" dirty="0"/>
              <a:t>2</a:t>
            </a:r>
            <a:r>
              <a:rPr lang="en-US" sz="3200" b="1" dirty="0" smtClean="0"/>
              <a:t>-</a:t>
            </a:r>
            <a:r>
              <a:rPr lang="ar-IQ" sz="3200" b="1" dirty="0" smtClean="0"/>
              <a:t> 202</a:t>
            </a:r>
            <a:r>
              <a:rPr lang="ar-SA" sz="3200" b="1" dirty="0" smtClean="0"/>
              <a:t>3</a:t>
            </a:r>
            <a:endParaRPr lang="en-US" sz="3200" b="1" dirty="0"/>
          </a:p>
        </p:txBody>
      </p:sp>
      <p:pic>
        <p:nvPicPr>
          <p:cNvPr id="8" name="عنصر نائب للمحتوى 5" descr="مفاهيم القياس و التقييم و التقويم ، و العلاقة بينها - تعليم جديد"/>
          <p:cNvPicPr>
            <a:picLocks noGrp="1"/>
          </p:cNvPicPr>
          <p:nvPr>
            <p:ph sz="half" idx="1"/>
          </p:nvPr>
        </p:nvPicPr>
        <p:blipFill>
          <a:blip r:embed="rId7">
            <a:extLst>
              <a:ext uri="{28A0092B-C50C-407E-A947-70E740481C1C}">
                <a14:useLocalDpi xmlns:a14="http://schemas.microsoft.com/office/drawing/2010/main" val="0"/>
              </a:ext>
            </a:extLst>
          </a:blip>
          <a:srcRect/>
          <a:stretch>
            <a:fillRect/>
          </a:stretch>
        </p:blipFill>
        <p:spPr bwMode="auto">
          <a:xfrm>
            <a:off x="107504" y="1484784"/>
            <a:ext cx="4608512" cy="5256584"/>
          </a:xfrm>
          <a:prstGeom prst="rect">
            <a:avLst/>
          </a:prstGeom>
          <a:solidFill>
            <a:srgbClr val="FF0000"/>
          </a:solidFill>
          <a:ln>
            <a:noFill/>
          </a:ln>
        </p:spPr>
      </p:pic>
    </p:spTree>
    <p:extLst>
      <p:ext uri="{BB962C8B-B14F-4D97-AF65-F5344CB8AC3E}">
        <p14:creationId xmlns:p14="http://schemas.microsoft.com/office/powerpoint/2010/main" val="370186916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heel(1)">
                                      <p:cBhvr>
                                        <p:cTn id="7" dur="20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heel(1)">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heel(1)">
                                      <p:cBhvr>
                                        <p:cTn id="17" dur="2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heel(1)">
                                      <p:cBhvr>
                                        <p:cTn id="22" dur="20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wheel(1)">
                                      <p:cBhvr>
                                        <p:cTn id="27" dur="20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wheel(1)">
                                      <p:cBhvr>
                                        <p:cTn id="32" dur="20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wheel(1)">
                                      <p:cBhvr>
                                        <p:cTn id="37" dur="20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wheel(1)">
                                      <p:cBhvr>
                                        <p:cTn id="42" dur="20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wheel(1)">
                                      <p:cBhvr>
                                        <p:cTn id="47"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2314258015"/>
              </p:ext>
            </p:extLst>
          </p:nvPr>
        </p:nvGraphicFramePr>
        <p:xfrm>
          <a:off x="1432560" y="359898"/>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1124744"/>
            <a:ext cx="9108504" cy="5733256"/>
          </a:xfrm>
          <a:solidFill>
            <a:srgbClr val="FFFF00"/>
          </a:solidFill>
        </p:spPr>
        <p:txBody>
          <a:bodyPr>
            <a:normAutofit fontScale="55000" lnSpcReduction="20000"/>
          </a:bodyPr>
          <a:lstStyle/>
          <a:p>
            <a:pPr algn="r"/>
            <a:endParaRPr lang="ar-IQ" dirty="0" smtClean="0"/>
          </a:p>
          <a:p>
            <a:pPr marL="457200" algn="just">
              <a:lnSpc>
                <a:spcPct val="115000"/>
              </a:lnSpc>
              <a:tabLst>
                <a:tab pos="-180340" algn="r"/>
              </a:tabLst>
            </a:pPr>
            <a:r>
              <a:rPr lang="ar-IQ" sz="3600" b="1" dirty="0">
                <a:latin typeface="Calibri"/>
                <a:ea typeface="Calibri"/>
                <a:cs typeface="Arial"/>
              </a:rPr>
              <a:t>اغلب القياسات التربوية نسبية وليس مطلقة ومعرضة للخطأ ومن أهم العوامل المسببة للخطأ في القياس هي  :- </a:t>
            </a:r>
            <a:endParaRPr lang="en-US" sz="2200" b="1" dirty="0">
              <a:latin typeface="Calibri"/>
              <a:ea typeface="Calibri"/>
              <a:cs typeface="Arial"/>
            </a:endParaRPr>
          </a:p>
          <a:p>
            <a:pPr marL="342900" lvl="0" indent="-342900" algn="just">
              <a:buFont typeface="+mj-lt"/>
              <a:buAutoNum type="arabicPeriod"/>
              <a:tabLst>
                <a:tab pos="-180340" algn="r"/>
              </a:tabLst>
            </a:pPr>
            <a:r>
              <a:rPr lang="ar-IQ" sz="3600" b="1" dirty="0">
                <a:cs typeface="Arial"/>
              </a:rPr>
              <a:t> نوع المقياس : تختلف المقاييس في ما بينها من حيث درجة الدقة والثقة في صدقها وثباتها .</a:t>
            </a:r>
            <a:endParaRPr lang="en-US" sz="3600" b="1" dirty="0"/>
          </a:p>
          <a:p>
            <a:pPr marL="342900" lvl="0" indent="-342900" algn="just">
              <a:lnSpc>
                <a:spcPct val="115000"/>
              </a:lnSpc>
              <a:buFont typeface="+mj-lt"/>
              <a:buAutoNum type="arabicPeriod"/>
              <a:tabLst>
                <a:tab pos="-180340" algn="r"/>
              </a:tabLst>
            </a:pPr>
            <a:r>
              <a:rPr lang="ar-IQ" sz="3600" b="1" dirty="0">
                <a:latin typeface="Calibri"/>
                <a:ea typeface="Calibri"/>
                <a:cs typeface="Arial"/>
              </a:rPr>
              <a:t> الخصائص والسمات المراد قياسها فهنالك موضوعات يسهل قياسها بشكل بسيط </a:t>
            </a:r>
            <a:r>
              <a:rPr lang="ar-IQ" sz="3600" b="1" dirty="0" smtClean="0">
                <a:latin typeface="Calibri"/>
                <a:ea typeface="Calibri"/>
                <a:cs typeface="Arial"/>
              </a:rPr>
              <a:t> </a:t>
            </a:r>
            <a:r>
              <a:rPr lang="ar-IQ" sz="3600" b="1" dirty="0">
                <a:latin typeface="Calibri"/>
                <a:ea typeface="Calibri"/>
                <a:cs typeface="Arial"/>
              </a:rPr>
              <a:t>وهناك موضوعات يصعب قياسها كالتحصيل والقدرات والاستعدادات العقلية والشخصية  . كما أن طبيعة هذه الخصائص المعقدة تجعل الادوات المستخدمة في قياسها هي الأخرى معقدة أيضا وبالتالي تكون نتائجها أقل درجة من النوع الاول . </a:t>
            </a:r>
            <a:endParaRPr lang="en-US" sz="2200" b="1" dirty="0">
              <a:latin typeface="Calibri"/>
              <a:ea typeface="Calibri"/>
              <a:cs typeface="Arial"/>
            </a:endParaRPr>
          </a:p>
          <a:p>
            <a:pPr marL="342900" lvl="0" indent="-342900" algn="just">
              <a:lnSpc>
                <a:spcPct val="115000"/>
              </a:lnSpc>
              <a:buFont typeface="+mj-lt"/>
              <a:buAutoNum type="arabicPeriod"/>
              <a:tabLst>
                <a:tab pos="-180340" algn="r"/>
              </a:tabLst>
            </a:pPr>
            <a:r>
              <a:rPr lang="ar-IQ" sz="3600" b="1" dirty="0">
                <a:latin typeface="Calibri"/>
                <a:ea typeface="Calibri"/>
                <a:cs typeface="Arial"/>
              </a:rPr>
              <a:t> الغرض من القياس فعندما يكون الغرض من القياس عمل تقويم سريع لتحصيل الطلبة في جانب من جوانب المادة الدراسية فأن اختبار الاداة تكون بطريقة مبسطة كما هو الحال عندما يطلب المدرس من طلبته اجراء اختبار الا أن نتائج هذا الاختبار لا تؤثر على درجة الطالب ففي مثل هذه الحالة فأن اداء الطلبة سيكون ليس بالمستوى المطلوب </a:t>
            </a:r>
            <a:endParaRPr lang="en-US" sz="2200" b="1" dirty="0">
              <a:latin typeface="Calibri"/>
              <a:ea typeface="Calibri"/>
              <a:cs typeface="Arial"/>
            </a:endParaRPr>
          </a:p>
          <a:p>
            <a:pPr marL="342900" lvl="0" indent="-342900" algn="r">
              <a:lnSpc>
                <a:spcPct val="115000"/>
              </a:lnSpc>
              <a:buFont typeface="+mj-lt"/>
              <a:buAutoNum type="arabicPeriod"/>
              <a:tabLst>
                <a:tab pos="-180340" algn="r"/>
              </a:tabLst>
            </a:pPr>
            <a:r>
              <a:rPr lang="ar-IQ" sz="3600" b="1" dirty="0">
                <a:latin typeface="Calibri"/>
                <a:ea typeface="Calibri"/>
                <a:cs typeface="Arial"/>
              </a:rPr>
              <a:t> شخصية المصحح ، هنالك فروق فردية بين الاشخاص في قدرتهم على القياس فلو اعاد المدرس تصحيح الاوراق </a:t>
            </a:r>
            <a:r>
              <a:rPr lang="ar-IQ" sz="3600" b="1" dirty="0" err="1">
                <a:latin typeface="Calibri"/>
                <a:ea typeface="Calibri"/>
                <a:cs typeface="Arial"/>
              </a:rPr>
              <a:t>الامتحانية</a:t>
            </a:r>
            <a:r>
              <a:rPr lang="ar-IQ" sz="3600" b="1" dirty="0">
                <a:latin typeface="Calibri"/>
                <a:ea typeface="Calibri"/>
                <a:cs typeface="Arial"/>
              </a:rPr>
              <a:t> وهو في مزاج معين يجد أن الدرجات ستختلف عما لو كان في مزاج اخر . </a:t>
            </a:r>
            <a:endParaRPr lang="en-US" sz="2200" b="1" dirty="0">
              <a:latin typeface="Calibri"/>
              <a:ea typeface="Calibri"/>
              <a:cs typeface="Arial"/>
            </a:endParaRPr>
          </a:p>
          <a:p>
            <a:pPr marL="342900" lvl="0" indent="-342900" algn="just">
              <a:lnSpc>
                <a:spcPct val="115000"/>
              </a:lnSpc>
              <a:buFont typeface="+mj-lt"/>
              <a:buAutoNum type="arabicPeriod"/>
              <a:tabLst>
                <a:tab pos="-180340" algn="r"/>
              </a:tabLst>
            </a:pPr>
            <a:r>
              <a:rPr lang="ar-IQ" sz="3600" b="1" dirty="0">
                <a:latin typeface="Calibri"/>
                <a:ea typeface="Calibri"/>
                <a:cs typeface="Arial"/>
              </a:rPr>
              <a:t>        ومع هذا فأن اي مقياس مهما أعد له من اجراءات ضبط وسيطرة فأن هنالك دائما احتمال للخطأ وهو ما يدعى بــ الخطأ المعياري للقياس .</a:t>
            </a:r>
            <a:endParaRPr lang="en-US" sz="2200" b="1" dirty="0">
              <a:latin typeface="Calibri"/>
              <a:ea typeface="Calibri"/>
              <a:cs typeface="Arial"/>
            </a:endParaRPr>
          </a:p>
          <a:p>
            <a:pPr marL="457200" rtl="0"/>
            <a:r>
              <a:rPr lang="ar-IQ" sz="2800" dirty="0">
                <a:cs typeface="Arial"/>
              </a:rPr>
              <a:t> </a:t>
            </a:r>
            <a:endParaRPr lang="en-US" sz="2800" dirty="0"/>
          </a:p>
          <a:p>
            <a:pPr algn="r"/>
            <a:endParaRPr lang="ar-IQ" sz="2800" dirty="0">
              <a:latin typeface="Calibri"/>
              <a:cs typeface="Arial"/>
            </a:endParaRPr>
          </a:p>
          <a:p>
            <a:pPr algn="r"/>
            <a:endParaRPr lang="ar-IQ" sz="2800" dirty="0" smtClean="0">
              <a:latin typeface="Calibri"/>
              <a:cs typeface="Arial"/>
            </a:endParaRPr>
          </a:p>
          <a:p>
            <a:pPr algn="r"/>
            <a:endParaRPr lang="ar-IQ" dirty="0"/>
          </a:p>
          <a:p>
            <a:pPr algn="r"/>
            <a:endParaRPr lang="ar-IQ" dirty="0" smtClean="0"/>
          </a:p>
          <a:p>
            <a:pPr lvl="0" algn="r">
              <a:buClr>
                <a:srgbClr val="3891A7"/>
              </a:buClr>
            </a:pPr>
            <a:endParaRPr lang="ar-IQ" sz="3600" b="1" dirty="0">
              <a:solidFill>
                <a:srgbClr val="FF0000"/>
              </a:solidFill>
            </a:endParaRPr>
          </a:p>
        </p:txBody>
      </p:sp>
    </p:spTree>
    <p:extLst>
      <p:ext uri="{BB962C8B-B14F-4D97-AF65-F5344CB8AC3E}">
        <p14:creationId xmlns:p14="http://schemas.microsoft.com/office/powerpoint/2010/main" val="9297404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1431100070"/>
              </p:ext>
            </p:extLst>
          </p:nvPr>
        </p:nvGraphicFramePr>
        <p:xfrm>
          <a:off x="1432560" y="359898"/>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1052736"/>
            <a:ext cx="9108504" cy="5805264"/>
          </a:xfrm>
          <a:solidFill>
            <a:srgbClr val="FFFF00"/>
          </a:solidFill>
        </p:spPr>
        <p:txBody>
          <a:bodyPr>
            <a:normAutofit fontScale="77500" lnSpcReduction="20000"/>
          </a:bodyPr>
          <a:lstStyle/>
          <a:p>
            <a:pPr algn="r"/>
            <a:endParaRPr lang="en-US" dirty="0" smtClean="0"/>
          </a:p>
          <a:p>
            <a:pPr algn="r"/>
            <a:endParaRPr lang="ar-IQ" dirty="0" smtClean="0"/>
          </a:p>
          <a:p>
            <a:pPr lvl="0" algn="just">
              <a:lnSpc>
                <a:spcPct val="115000"/>
              </a:lnSpc>
              <a:spcAft>
                <a:spcPts val="1000"/>
              </a:spcAft>
              <a:buClr>
                <a:srgbClr val="3891A7"/>
              </a:buClr>
            </a:pPr>
            <a:r>
              <a:rPr lang="ar-IQ" dirty="0">
                <a:solidFill>
                  <a:srgbClr val="4F271C">
                    <a:shade val="30000"/>
                    <a:satMod val="150000"/>
                  </a:srgbClr>
                </a:solidFill>
              </a:rPr>
              <a:t>• </a:t>
            </a:r>
            <a:r>
              <a:rPr lang="ar-IQ" sz="3200" dirty="0">
                <a:solidFill>
                  <a:srgbClr val="4F271C">
                    <a:shade val="30000"/>
                    <a:satMod val="150000"/>
                  </a:srgbClr>
                </a:solidFill>
                <a:latin typeface="Calibri"/>
                <a:ea typeface="Calibri"/>
                <a:cs typeface="Arial"/>
              </a:rPr>
              <a:t> </a:t>
            </a:r>
            <a:r>
              <a:rPr lang="ar-IQ" sz="3600" b="1" dirty="0">
                <a:solidFill>
                  <a:srgbClr val="0070C0"/>
                </a:solidFill>
                <a:latin typeface="Calibri"/>
                <a:ea typeface="Calibri"/>
                <a:cs typeface="Arial"/>
              </a:rPr>
              <a:t>يعرف الاختبار</a:t>
            </a:r>
            <a:r>
              <a:rPr lang="ar-IQ" sz="3600" dirty="0">
                <a:solidFill>
                  <a:srgbClr val="0070C0"/>
                </a:solidFill>
                <a:latin typeface="Calibri"/>
                <a:ea typeface="Calibri"/>
                <a:cs typeface="Arial"/>
              </a:rPr>
              <a:t> </a:t>
            </a:r>
            <a:r>
              <a:rPr lang="ar-IQ" sz="3600" dirty="0">
                <a:solidFill>
                  <a:srgbClr val="4F271C">
                    <a:shade val="30000"/>
                    <a:satMod val="150000"/>
                  </a:srgbClr>
                </a:solidFill>
                <a:latin typeface="Calibri"/>
                <a:ea typeface="Calibri"/>
                <a:cs typeface="Arial"/>
              </a:rPr>
              <a:t>:انه </a:t>
            </a:r>
            <a:r>
              <a:rPr lang="ar-IQ" sz="3600" b="1" dirty="0">
                <a:solidFill>
                  <a:srgbClr val="FF0000"/>
                </a:solidFill>
                <a:latin typeface="Calibri"/>
                <a:ea typeface="Calibri"/>
                <a:cs typeface="Arial"/>
              </a:rPr>
              <a:t>وسيلة أو أداة للقياس</a:t>
            </a:r>
            <a:r>
              <a:rPr lang="ar-IQ" sz="3600" dirty="0">
                <a:solidFill>
                  <a:srgbClr val="FF0000"/>
                </a:solidFill>
                <a:latin typeface="Calibri"/>
                <a:ea typeface="Calibri"/>
                <a:cs typeface="Arial"/>
              </a:rPr>
              <a:t> </a:t>
            </a:r>
            <a:r>
              <a:rPr lang="ar-IQ" sz="3600" dirty="0">
                <a:solidFill>
                  <a:srgbClr val="4F271C">
                    <a:shade val="30000"/>
                    <a:satMod val="150000"/>
                  </a:srgbClr>
                </a:solidFill>
                <a:latin typeface="Calibri"/>
                <a:ea typeface="Calibri"/>
                <a:cs typeface="Arial"/>
              </a:rPr>
              <a:t>يتم </a:t>
            </a:r>
            <a:r>
              <a:rPr lang="ar-IQ" sz="3600" b="1" dirty="0">
                <a:solidFill>
                  <a:srgbClr val="4F271C">
                    <a:shade val="30000"/>
                    <a:satMod val="150000"/>
                  </a:srgbClr>
                </a:solidFill>
                <a:latin typeface="Calibri"/>
                <a:ea typeface="Calibri"/>
                <a:cs typeface="Arial"/>
              </a:rPr>
              <a:t>إعداده على وفق طريقة منظمة</a:t>
            </a:r>
            <a:r>
              <a:rPr lang="ar-IQ" sz="3600" dirty="0">
                <a:solidFill>
                  <a:srgbClr val="4F271C">
                    <a:shade val="30000"/>
                    <a:satMod val="150000"/>
                  </a:srgbClr>
                </a:solidFill>
                <a:latin typeface="Calibri"/>
                <a:ea typeface="Calibri"/>
                <a:cs typeface="Arial"/>
              </a:rPr>
              <a:t> من </a:t>
            </a:r>
            <a:r>
              <a:rPr lang="ar-IQ" sz="3600" b="1" dirty="0">
                <a:solidFill>
                  <a:srgbClr val="FF0000"/>
                </a:solidFill>
                <a:latin typeface="Calibri"/>
                <a:ea typeface="Calibri"/>
                <a:cs typeface="Arial"/>
              </a:rPr>
              <a:t>عدة خطوات</a:t>
            </a:r>
            <a:r>
              <a:rPr lang="ar-IQ" sz="3600" dirty="0">
                <a:solidFill>
                  <a:srgbClr val="FF0000"/>
                </a:solidFill>
                <a:latin typeface="Calibri"/>
                <a:ea typeface="Calibri"/>
                <a:cs typeface="Arial"/>
              </a:rPr>
              <a:t> </a:t>
            </a:r>
            <a:r>
              <a:rPr lang="ar-IQ" sz="3600" dirty="0">
                <a:solidFill>
                  <a:srgbClr val="4F271C">
                    <a:shade val="30000"/>
                    <a:satMod val="150000"/>
                  </a:srgbClr>
                </a:solidFill>
                <a:latin typeface="Calibri"/>
                <a:ea typeface="Calibri"/>
                <a:cs typeface="Arial"/>
              </a:rPr>
              <a:t>تتضمن مجموعة من الإجراءات التي </a:t>
            </a:r>
            <a:r>
              <a:rPr lang="ar-IQ" sz="3600" b="1" dirty="0">
                <a:solidFill>
                  <a:srgbClr val="0070C0"/>
                </a:solidFill>
                <a:latin typeface="Calibri"/>
                <a:ea typeface="Calibri"/>
                <a:cs typeface="Arial"/>
              </a:rPr>
              <a:t>تخضع لشروط</a:t>
            </a:r>
            <a:r>
              <a:rPr lang="ar-IQ" sz="3600" dirty="0">
                <a:solidFill>
                  <a:srgbClr val="0070C0"/>
                </a:solidFill>
                <a:latin typeface="Calibri"/>
                <a:ea typeface="Calibri"/>
                <a:cs typeface="Arial"/>
              </a:rPr>
              <a:t> </a:t>
            </a:r>
            <a:r>
              <a:rPr lang="ar-IQ" sz="3600" dirty="0">
                <a:solidFill>
                  <a:srgbClr val="4F271C">
                    <a:shade val="30000"/>
                    <a:satMod val="150000"/>
                  </a:srgbClr>
                </a:solidFill>
                <a:latin typeface="Calibri"/>
                <a:ea typeface="Calibri"/>
                <a:cs typeface="Arial"/>
              </a:rPr>
              <a:t>وقواعد محددة </a:t>
            </a:r>
            <a:r>
              <a:rPr lang="ar-IQ" sz="3600" b="1" dirty="0">
                <a:solidFill>
                  <a:srgbClr val="00B050"/>
                </a:solidFill>
                <a:latin typeface="Calibri"/>
                <a:ea typeface="Calibri"/>
                <a:cs typeface="Arial"/>
              </a:rPr>
              <a:t>لغرض تحديد </a:t>
            </a:r>
            <a:r>
              <a:rPr lang="ar-IQ" sz="3600" b="1" dirty="0">
                <a:solidFill>
                  <a:srgbClr val="0070C0"/>
                </a:solidFill>
                <a:latin typeface="Calibri"/>
                <a:ea typeface="Calibri"/>
                <a:cs typeface="Arial"/>
              </a:rPr>
              <a:t>درجة امتلاك </a:t>
            </a:r>
            <a:r>
              <a:rPr lang="ar-IQ" sz="3600" b="1" dirty="0">
                <a:solidFill>
                  <a:srgbClr val="00B050"/>
                </a:solidFill>
                <a:latin typeface="Calibri"/>
                <a:ea typeface="Calibri"/>
                <a:cs typeface="Arial"/>
              </a:rPr>
              <a:t>الفرد لسمة او قدرة</a:t>
            </a:r>
            <a:r>
              <a:rPr lang="ar-IQ" sz="3600" dirty="0">
                <a:solidFill>
                  <a:srgbClr val="00B050"/>
                </a:solidFill>
                <a:latin typeface="Calibri"/>
                <a:ea typeface="Calibri"/>
                <a:cs typeface="Arial"/>
              </a:rPr>
              <a:t> </a:t>
            </a:r>
            <a:r>
              <a:rPr lang="ar-IQ" sz="3600" dirty="0">
                <a:solidFill>
                  <a:srgbClr val="4F271C">
                    <a:shade val="30000"/>
                    <a:satMod val="150000"/>
                  </a:srgbClr>
                </a:solidFill>
                <a:latin typeface="Calibri"/>
                <a:ea typeface="Calibri"/>
                <a:cs typeface="Arial"/>
              </a:rPr>
              <a:t>معينة من </a:t>
            </a:r>
            <a:r>
              <a:rPr lang="ar-IQ" sz="3600" b="1" dirty="0">
                <a:solidFill>
                  <a:srgbClr val="FF0000"/>
                </a:solidFill>
                <a:latin typeface="Calibri"/>
                <a:ea typeface="Calibri"/>
                <a:cs typeface="Arial"/>
              </a:rPr>
              <a:t>خلال إجاباتهم</a:t>
            </a:r>
            <a:r>
              <a:rPr lang="ar-IQ" sz="3600" dirty="0">
                <a:solidFill>
                  <a:srgbClr val="FF0000"/>
                </a:solidFill>
                <a:latin typeface="Calibri"/>
                <a:ea typeface="Calibri"/>
                <a:cs typeface="Arial"/>
              </a:rPr>
              <a:t> </a:t>
            </a:r>
            <a:r>
              <a:rPr lang="ar-IQ" sz="3600" dirty="0">
                <a:solidFill>
                  <a:srgbClr val="4F271C">
                    <a:shade val="30000"/>
                    <a:satMod val="150000"/>
                  </a:srgbClr>
                </a:solidFill>
                <a:latin typeface="Calibri"/>
                <a:ea typeface="Calibri"/>
                <a:cs typeface="Arial"/>
              </a:rPr>
              <a:t>عن </a:t>
            </a:r>
            <a:r>
              <a:rPr lang="ar-IQ" sz="3600" b="1" dirty="0">
                <a:solidFill>
                  <a:srgbClr val="00B0F0"/>
                </a:solidFill>
                <a:latin typeface="Calibri"/>
                <a:ea typeface="Calibri"/>
                <a:cs typeface="Arial"/>
              </a:rPr>
              <a:t>عينة من المثيرات</a:t>
            </a:r>
            <a:r>
              <a:rPr lang="ar-IQ" sz="3600" dirty="0">
                <a:solidFill>
                  <a:srgbClr val="00B0F0"/>
                </a:solidFill>
                <a:latin typeface="Calibri"/>
                <a:ea typeface="Calibri"/>
                <a:cs typeface="Arial"/>
              </a:rPr>
              <a:t> </a:t>
            </a:r>
            <a:r>
              <a:rPr lang="ar-IQ" sz="3600" dirty="0">
                <a:solidFill>
                  <a:srgbClr val="4F271C">
                    <a:shade val="30000"/>
                    <a:satMod val="150000"/>
                  </a:srgbClr>
                </a:solidFill>
                <a:latin typeface="Calibri"/>
                <a:ea typeface="Calibri"/>
                <a:cs typeface="Arial"/>
              </a:rPr>
              <a:t>التي تمثل السمة أو القدرة </a:t>
            </a:r>
            <a:r>
              <a:rPr lang="ar-IQ" sz="3600" b="1" dirty="0">
                <a:solidFill>
                  <a:srgbClr val="92D050"/>
                </a:solidFill>
                <a:latin typeface="Calibri"/>
                <a:ea typeface="Calibri"/>
                <a:cs typeface="Arial"/>
              </a:rPr>
              <a:t>المزمع قياسها</a:t>
            </a:r>
            <a:r>
              <a:rPr lang="ar-IQ" sz="3600" dirty="0">
                <a:solidFill>
                  <a:srgbClr val="92D050"/>
                </a:solidFill>
                <a:latin typeface="Calibri"/>
                <a:ea typeface="Calibri"/>
                <a:cs typeface="Arial"/>
              </a:rPr>
              <a:t> </a:t>
            </a:r>
            <a:r>
              <a:rPr lang="ar-IQ" sz="3600" dirty="0" smtClean="0">
                <a:solidFill>
                  <a:srgbClr val="4F271C">
                    <a:shade val="30000"/>
                    <a:satMod val="150000"/>
                  </a:srgbClr>
                </a:solidFill>
                <a:latin typeface="Calibri"/>
                <a:ea typeface="Calibri"/>
                <a:cs typeface="Arial"/>
              </a:rPr>
              <a:t>.</a:t>
            </a:r>
          </a:p>
          <a:p>
            <a:pPr lvl="0" algn="just">
              <a:lnSpc>
                <a:spcPct val="115000"/>
              </a:lnSpc>
              <a:spcAft>
                <a:spcPts val="1000"/>
              </a:spcAft>
              <a:buClr>
                <a:srgbClr val="3891A7"/>
              </a:buClr>
            </a:pPr>
            <a:endParaRPr lang="en-US" sz="1500" dirty="0">
              <a:solidFill>
                <a:srgbClr val="4F271C">
                  <a:shade val="30000"/>
                  <a:satMod val="150000"/>
                </a:srgbClr>
              </a:solidFill>
              <a:latin typeface="Calibri"/>
              <a:ea typeface="Calibri"/>
              <a:cs typeface="Arial"/>
            </a:endParaRPr>
          </a:p>
          <a:p>
            <a:pPr lvl="0" algn="just">
              <a:lnSpc>
                <a:spcPct val="115000"/>
              </a:lnSpc>
              <a:spcAft>
                <a:spcPts val="1000"/>
              </a:spcAft>
              <a:buClr>
                <a:srgbClr val="3891A7"/>
              </a:buClr>
            </a:pPr>
            <a:r>
              <a:rPr lang="ar-IQ" sz="3600" b="1" u="sng" dirty="0">
                <a:solidFill>
                  <a:srgbClr val="4F271C">
                    <a:shade val="30000"/>
                    <a:satMod val="150000"/>
                  </a:srgbClr>
                </a:solidFill>
                <a:latin typeface="Calibri"/>
                <a:ea typeface="Calibri"/>
                <a:cs typeface="Arial"/>
              </a:rPr>
              <a:t>وظائف الاختبار :</a:t>
            </a:r>
            <a:endParaRPr lang="en-US" sz="1500" dirty="0">
              <a:solidFill>
                <a:srgbClr val="4F271C">
                  <a:shade val="30000"/>
                  <a:satMod val="150000"/>
                </a:srgbClr>
              </a:solidFill>
              <a:latin typeface="Calibri"/>
              <a:ea typeface="Calibri"/>
              <a:cs typeface="Arial"/>
            </a:endParaRPr>
          </a:p>
          <a:p>
            <a:pPr lvl="0" algn="just">
              <a:lnSpc>
                <a:spcPct val="115000"/>
              </a:lnSpc>
              <a:spcAft>
                <a:spcPts val="1000"/>
              </a:spcAft>
              <a:buClr>
                <a:srgbClr val="3891A7"/>
              </a:buClr>
            </a:pPr>
            <a:r>
              <a:rPr lang="ar-IQ" sz="3600" dirty="0">
                <a:solidFill>
                  <a:srgbClr val="4F271C">
                    <a:shade val="30000"/>
                    <a:satMod val="150000"/>
                  </a:srgbClr>
                </a:solidFill>
                <a:latin typeface="Calibri"/>
                <a:ea typeface="Calibri"/>
                <a:cs typeface="Arial"/>
              </a:rPr>
              <a:t>     </a:t>
            </a:r>
            <a:r>
              <a:rPr lang="ar-IQ" sz="3600" b="1" dirty="0">
                <a:solidFill>
                  <a:srgbClr val="0070C0"/>
                </a:solidFill>
                <a:latin typeface="Calibri"/>
                <a:ea typeface="Calibri"/>
                <a:cs typeface="Arial"/>
              </a:rPr>
              <a:t>قياس التحصيل</a:t>
            </a:r>
            <a:r>
              <a:rPr lang="ar-IQ" sz="3600" dirty="0">
                <a:solidFill>
                  <a:srgbClr val="0070C0"/>
                </a:solidFill>
                <a:latin typeface="Calibri"/>
                <a:ea typeface="Calibri"/>
                <a:cs typeface="Arial"/>
              </a:rPr>
              <a:t> </a:t>
            </a:r>
            <a:r>
              <a:rPr lang="ar-IQ" sz="3600" dirty="0">
                <a:solidFill>
                  <a:srgbClr val="4F271C">
                    <a:shade val="30000"/>
                    <a:satMod val="150000"/>
                  </a:srgbClr>
                </a:solidFill>
                <a:latin typeface="Calibri"/>
                <a:ea typeface="Calibri"/>
                <a:cs typeface="Arial"/>
              </a:rPr>
              <a:t>، </a:t>
            </a:r>
            <a:r>
              <a:rPr lang="ar-IQ" sz="3600" b="1" dirty="0">
                <a:solidFill>
                  <a:srgbClr val="4F271C">
                    <a:shade val="30000"/>
                    <a:satMod val="150000"/>
                  </a:srgbClr>
                </a:solidFill>
                <a:latin typeface="Calibri"/>
                <a:ea typeface="Calibri"/>
                <a:cs typeface="Arial"/>
              </a:rPr>
              <a:t>القبول والاختيار</a:t>
            </a:r>
            <a:r>
              <a:rPr lang="ar-IQ" sz="3600" dirty="0">
                <a:solidFill>
                  <a:srgbClr val="4F271C">
                    <a:shade val="30000"/>
                    <a:satMod val="150000"/>
                  </a:srgbClr>
                </a:solidFill>
                <a:latin typeface="Calibri"/>
                <a:ea typeface="Calibri"/>
                <a:cs typeface="Arial"/>
              </a:rPr>
              <a:t> ، </a:t>
            </a:r>
            <a:r>
              <a:rPr lang="ar-IQ" sz="3600" b="1" dirty="0">
                <a:solidFill>
                  <a:srgbClr val="FF0000"/>
                </a:solidFill>
                <a:latin typeface="Calibri"/>
                <a:ea typeface="Calibri"/>
                <a:cs typeface="Arial"/>
              </a:rPr>
              <a:t>تحديد المستوى</a:t>
            </a:r>
            <a:r>
              <a:rPr lang="ar-IQ" sz="3600" dirty="0">
                <a:solidFill>
                  <a:srgbClr val="FF0000"/>
                </a:solidFill>
                <a:latin typeface="Calibri"/>
                <a:ea typeface="Calibri"/>
                <a:cs typeface="Arial"/>
              </a:rPr>
              <a:t> </a:t>
            </a:r>
            <a:r>
              <a:rPr lang="ar-IQ" sz="3600" dirty="0">
                <a:solidFill>
                  <a:srgbClr val="4F271C">
                    <a:shade val="30000"/>
                    <a:satMod val="150000"/>
                  </a:srgbClr>
                </a:solidFill>
                <a:latin typeface="Calibri"/>
                <a:ea typeface="Calibri"/>
                <a:cs typeface="Arial"/>
              </a:rPr>
              <a:t>، </a:t>
            </a:r>
            <a:r>
              <a:rPr lang="ar-IQ" sz="3600" b="1" dirty="0">
                <a:solidFill>
                  <a:srgbClr val="4F271C">
                    <a:shade val="30000"/>
                    <a:satMod val="150000"/>
                  </a:srgbClr>
                </a:solidFill>
                <a:latin typeface="Calibri"/>
                <a:ea typeface="Calibri"/>
                <a:cs typeface="Arial"/>
              </a:rPr>
              <a:t>تشخيص</a:t>
            </a:r>
            <a:r>
              <a:rPr lang="ar-IQ" sz="3600" dirty="0">
                <a:solidFill>
                  <a:srgbClr val="4F271C">
                    <a:shade val="30000"/>
                    <a:satMod val="150000"/>
                  </a:srgbClr>
                </a:solidFill>
                <a:latin typeface="Calibri"/>
                <a:ea typeface="Calibri"/>
                <a:cs typeface="Arial"/>
              </a:rPr>
              <a:t> ، </a:t>
            </a:r>
            <a:r>
              <a:rPr lang="ar-IQ" sz="3600" b="1" dirty="0">
                <a:solidFill>
                  <a:srgbClr val="FF0000"/>
                </a:solidFill>
                <a:latin typeface="Calibri"/>
                <a:ea typeface="Calibri"/>
                <a:cs typeface="Arial"/>
              </a:rPr>
              <a:t>تنشيط الدافعية</a:t>
            </a:r>
            <a:r>
              <a:rPr lang="ar-IQ" sz="3600" dirty="0">
                <a:solidFill>
                  <a:srgbClr val="FF0000"/>
                </a:solidFill>
                <a:latin typeface="Calibri"/>
                <a:ea typeface="Calibri"/>
                <a:cs typeface="Arial"/>
              </a:rPr>
              <a:t> </a:t>
            </a:r>
            <a:r>
              <a:rPr lang="ar-IQ" sz="3600" dirty="0">
                <a:solidFill>
                  <a:srgbClr val="4F271C">
                    <a:shade val="30000"/>
                    <a:satMod val="150000"/>
                  </a:srgbClr>
                </a:solidFill>
                <a:latin typeface="Calibri"/>
                <a:ea typeface="Calibri"/>
                <a:cs typeface="Arial"/>
              </a:rPr>
              <a:t>، تغذية راجعة للمعلم والطالب ، </a:t>
            </a:r>
            <a:r>
              <a:rPr lang="ar-IQ" sz="3600" b="1" dirty="0">
                <a:solidFill>
                  <a:srgbClr val="00B050"/>
                </a:solidFill>
                <a:latin typeface="Calibri"/>
                <a:ea typeface="Calibri"/>
                <a:cs typeface="Arial"/>
              </a:rPr>
              <a:t>تقويم السلوك </a:t>
            </a:r>
            <a:r>
              <a:rPr lang="ar-IQ" sz="3600" dirty="0">
                <a:solidFill>
                  <a:srgbClr val="4F271C">
                    <a:shade val="30000"/>
                    <a:satMod val="150000"/>
                  </a:srgbClr>
                </a:solidFill>
                <a:latin typeface="Calibri"/>
                <a:ea typeface="Calibri"/>
                <a:cs typeface="Arial"/>
              </a:rPr>
              <a:t>ـ تقويم </a:t>
            </a:r>
            <a:r>
              <a:rPr lang="ar-IQ" sz="3600" b="1" dirty="0">
                <a:solidFill>
                  <a:srgbClr val="00B0F0"/>
                </a:solidFill>
                <a:latin typeface="Calibri"/>
                <a:ea typeface="Calibri"/>
                <a:cs typeface="Arial"/>
              </a:rPr>
              <a:t>المنهج والأنشطة</a:t>
            </a:r>
            <a:r>
              <a:rPr lang="ar-IQ" sz="3600" dirty="0">
                <a:solidFill>
                  <a:srgbClr val="00B0F0"/>
                </a:solidFill>
                <a:latin typeface="Calibri"/>
                <a:ea typeface="Calibri"/>
                <a:cs typeface="Arial"/>
              </a:rPr>
              <a:t> </a:t>
            </a:r>
            <a:r>
              <a:rPr lang="ar-IQ" sz="3600" dirty="0">
                <a:solidFill>
                  <a:srgbClr val="4F271C">
                    <a:shade val="30000"/>
                    <a:satMod val="150000"/>
                  </a:srgbClr>
                </a:solidFill>
                <a:latin typeface="Calibri"/>
                <a:ea typeface="Calibri"/>
                <a:cs typeface="Arial"/>
              </a:rPr>
              <a:t>المدرسية المختلفة</a:t>
            </a:r>
            <a:endParaRPr lang="ar-IQ" sz="3100" dirty="0" smtClean="0"/>
          </a:p>
          <a:p>
            <a:pPr algn="r"/>
            <a:endParaRPr lang="ar-IQ" dirty="0" smtClean="0"/>
          </a:p>
          <a:p>
            <a:pPr algn="r"/>
            <a:r>
              <a:rPr lang="en-US" dirty="0" smtClean="0"/>
              <a:t>----------------------------------------------------------------------------------------------------------</a:t>
            </a:r>
            <a:endParaRPr lang="ar-IQ" dirty="0" smtClean="0"/>
          </a:p>
          <a:p>
            <a:pPr lvl="0" algn="r">
              <a:buClr>
                <a:srgbClr val="3891A7"/>
              </a:buClr>
            </a:pPr>
            <a:r>
              <a:rPr lang="ar-IQ" sz="2200" dirty="0" smtClean="0">
                <a:solidFill>
                  <a:srgbClr val="4F271C">
                    <a:shade val="30000"/>
                    <a:satMod val="150000"/>
                  </a:srgbClr>
                </a:solidFill>
              </a:rPr>
              <a:t>القسم</a:t>
            </a:r>
            <a:r>
              <a:rPr lang="en-US" sz="2200" dirty="0">
                <a:solidFill>
                  <a:srgbClr val="4F271C">
                    <a:shade val="30000"/>
                    <a:satMod val="150000"/>
                  </a:srgbClr>
                </a:solidFill>
              </a:rPr>
              <a:t>-</a:t>
            </a:r>
            <a:r>
              <a:rPr lang="ar-IQ" sz="2200" dirty="0">
                <a:solidFill>
                  <a:srgbClr val="4F271C">
                    <a:shade val="30000"/>
                    <a:satMod val="150000"/>
                  </a:srgbClr>
                </a:solidFill>
              </a:rPr>
              <a:t>علوم الحياة واللغة العربية  –كلية التربية</a:t>
            </a:r>
            <a:r>
              <a:rPr lang="en-US" sz="2200" dirty="0">
                <a:solidFill>
                  <a:srgbClr val="4F271C">
                    <a:shade val="30000"/>
                    <a:satMod val="150000"/>
                  </a:srgbClr>
                </a:solidFill>
              </a:rPr>
              <a:t> </a:t>
            </a:r>
            <a:r>
              <a:rPr lang="ar-IQ" sz="2200" dirty="0">
                <a:solidFill>
                  <a:srgbClr val="4F271C">
                    <a:shade val="30000"/>
                    <a:satMod val="150000"/>
                  </a:srgbClr>
                </a:solidFill>
              </a:rPr>
              <a:t>القرنة </a:t>
            </a:r>
            <a:r>
              <a:rPr lang="en-US" sz="2200" b="1" dirty="0">
                <a:solidFill>
                  <a:srgbClr val="FF0000"/>
                </a:solidFill>
              </a:rPr>
              <a:t>University of </a:t>
            </a:r>
            <a:r>
              <a:rPr lang="en-US" sz="2200" b="1" dirty="0" err="1">
                <a:solidFill>
                  <a:srgbClr val="FF0000"/>
                </a:solidFill>
              </a:rPr>
              <a:t>Basrah</a:t>
            </a:r>
            <a:endParaRPr lang="ar-IQ" sz="2200" b="1" dirty="0">
              <a:solidFill>
                <a:srgbClr val="FF0000"/>
              </a:solidFill>
            </a:endParaRPr>
          </a:p>
          <a:p>
            <a:pPr lvl="0" algn="r">
              <a:buClr>
                <a:srgbClr val="3891A7"/>
              </a:buClr>
            </a:pPr>
            <a:endParaRPr lang="ar-IQ" sz="2200" b="1" dirty="0">
              <a:solidFill>
                <a:srgbClr val="FF0000"/>
              </a:solidFill>
            </a:endParaRPr>
          </a:p>
        </p:txBody>
      </p:sp>
    </p:spTree>
    <p:extLst>
      <p:ext uri="{BB962C8B-B14F-4D97-AF65-F5344CB8AC3E}">
        <p14:creationId xmlns:p14="http://schemas.microsoft.com/office/powerpoint/2010/main" val="220710411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4116652600"/>
              </p:ext>
            </p:extLst>
          </p:nvPr>
        </p:nvGraphicFramePr>
        <p:xfrm>
          <a:off x="1432560" y="359898"/>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1124744"/>
            <a:ext cx="9108504" cy="5733256"/>
          </a:xfrm>
          <a:solidFill>
            <a:srgbClr val="FFFF00"/>
          </a:solidFill>
        </p:spPr>
        <p:txBody>
          <a:bodyPr>
            <a:normAutofit/>
          </a:bodyPr>
          <a:lstStyle/>
          <a:p>
            <a:pPr lvl="0" algn="just">
              <a:lnSpc>
                <a:spcPct val="115000"/>
              </a:lnSpc>
              <a:spcAft>
                <a:spcPts val="1000"/>
              </a:spcAft>
              <a:buClr>
                <a:srgbClr val="3891A7"/>
              </a:buClr>
            </a:pPr>
            <a:r>
              <a:rPr lang="ar-IQ" sz="2800" dirty="0" smtClean="0">
                <a:solidFill>
                  <a:srgbClr val="4F271C">
                    <a:shade val="30000"/>
                    <a:satMod val="150000"/>
                  </a:srgbClr>
                </a:solidFill>
                <a:latin typeface="Calibri"/>
                <a:ea typeface="Calibri"/>
                <a:cs typeface="Arial"/>
              </a:rPr>
              <a:t>يعرف </a:t>
            </a:r>
            <a:r>
              <a:rPr lang="ar-IQ" sz="2800" b="1" dirty="0">
                <a:solidFill>
                  <a:srgbClr val="00B050"/>
                </a:solidFill>
                <a:latin typeface="Calibri"/>
                <a:ea typeface="Calibri"/>
                <a:cs typeface="Arial"/>
              </a:rPr>
              <a:t>التقويم لغة</a:t>
            </a:r>
            <a:r>
              <a:rPr lang="ar-IQ" sz="2800" dirty="0">
                <a:solidFill>
                  <a:srgbClr val="00B050"/>
                </a:solidFill>
                <a:latin typeface="Calibri"/>
                <a:ea typeface="Calibri"/>
                <a:cs typeface="Arial"/>
              </a:rPr>
              <a:t> </a:t>
            </a:r>
            <a:r>
              <a:rPr lang="ar-IQ" sz="2800" dirty="0">
                <a:solidFill>
                  <a:srgbClr val="4F271C">
                    <a:shade val="30000"/>
                    <a:satMod val="150000"/>
                  </a:srgbClr>
                </a:solidFill>
                <a:latin typeface="Calibri"/>
                <a:ea typeface="Calibri"/>
                <a:cs typeface="Arial"/>
              </a:rPr>
              <a:t>:</a:t>
            </a:r>
            <a:endParaRPr lang="en-US" sz="1200" dirty="0">
              <a:solidFill>
                <a:srgbClr val="4F271C">
                  <a:shade val="30000"/>
                  <a:satMod val="150000"/>
                </a:srgbClr>
              </a:solidFill>
              <a:latin typeface="Calibri"/>
              <a:ea typeface="Calibri"/>
              <a:cs typeface="Arial"/>
            </a:endParaRPr>
          </a:p>
          <a:p>
            <a:pPr lvl="0" algn="just">
              <a:lnSpc>
                <a:spcPct val="115000"/>
              </a:lnSpc>
              <a:spcAft>
                <a:spcPts val="1000"/>
              </a:spcAft>
              <a:buClr>
                <a:srgbClr val="3891A7"/>
              </a:buClr>
            </a:pPr>
            <a:r>
              <a:rPr lang="ar-IQ" sz="2800" b="1" dirty="0">
                <a:solidFill>
                  <a:srgbClr val="FF0000"/>
                </a:solidFill>
                <a:latin typeface="Calibri"/>
                <a:ea typeface="Calibri"/>
                <a:cs typeface="Arial"/>
              </a:rPr>
              <a:t>قيمت الشيء تقييما</a:t>
            </a:r>
            <a:r>
              <a:rPr lang="ar-IQ" sz="2800" dirty="0">
                <a:solidFill>
                  <a:srgbClr val="FF0000"/>
                </a:solidFill>
                <a:latin typeface="Calibri"/>
                <a:ea typeface="Calibri"/>
                <a:cs typeface="Arial"/>
              </a:rPr>
              <a:t> </a:t>
            </a:r>
            <a:r>
              <a:rPr lang="ar-IQ" sz="2800" dirty="0">
                <a:solidFill>
                  <a:srgbClr val="4F271C">
                    <a:shade val="30000"/>
                    <a:satMod val="150000"/>
                  </a:srgbClr>
                </a:solidFill>
                <a:latin typeface="Calibri"/>
                <a:ea typeface="Calibri"/>
                <a:cs typeface="Arial"/>
              </a:rPr>
              <a:t>بمعنى </a:t>
            </a:r>
            <a:r>
              <a:rPr lang="ar-IQ" sz="2800" b="1" dirty="0">
                <a:solidFill>
                  <a:srgbClr val="4F271C">
                    <a:shade val="30000"/>
                    <a:satMod val="150000"/>
                  </a:srgbClr>
                </a:solidFill>
                <a:latin typeface="Calibri"/>
                <a:ea typeface="Calibri"/>
                <a:cs typeface="Arial"/>
              </a:rPr>
              <a:t>قدر قيمته</a:t>
            </a:r>
            <a:r>
              <a:rPr lang="ar-IQ" sz="2800" dirty="0">
                <a:solidFill>
                  <a:srgbClr val="4F271C">
                    <a:shade val="30000"/>
                    <a:satMod val="150000"/>
                  </a:srgbClr>
                </a:solidFill>
                <a:latin typeface="Calibri"/>
                <a:ea typeface="Calibri"/>
                <a:cs typeface="Arial"/>
              </a:rPr>
              <a:t> </a:t>
            </a:r>
            <a:r>
              <a:rPr lang="ar-IQ" sz="2800" b="1" dirty="0">
                <a:solidFill>
                  <a:srgbClr val="FF0000"/>
                </a:solidFill>
                <a:latin typeface="Calibri"/>
                <a:ea typeface="Calibri"/>
                <a:cs typeface="Arial"/>
              </a:rPr>
              <a:t>أي حدد قيمته</a:t>
            </a:r>
            <a:r>
              <a:rPr lang="ar-IQ" sz="2800" dirty="0">
                <a:solidFill>
                  <a:srgbClr val="FF0000"/>
                </a:solidFill>
                <a:latin typeface="Calibri"/>
                <a:ea typeface="Calibri"/>
                <a:cs typeface="Arial"/>
              </a:rPr>
              <a:t> </a:t>
            </a:r>
            <a:r>
              <a:rPr lang="ar-IQ" sz="2800" dirty="0">
                <a:solidFill>
                  <a:srgbClr val="4F271C">
                    <a:shade val="30000"/>
                    <a:satMod val="150000"/>
                  </a:srgbClr>
                </a:solidFill>
                <a:latin typeface="Calibri"/>
                <a:ea typeface="Calibri"/>
                <a:cs typeface="Arial"/>
              </a:rPr>
              <a:t>، </a:t>
            </a:r>
            <a:r>
              <a:rPr lang="ar-IQ" sz="2800" b="1" dirty="0">
                <a:solidFill>
                  <a:srgbClr val="00B050"/>
                </a:solidFill>
                <a:latin typeface="Calibri"/>
                <a:ea typeface="Calibri"/>
                <a:cs typeface="Arial"/>
              </a:rPr>
              <a:t>وقومته عدلته</a:t>
            </a:r>
            <a:r>
              <a:rPr lang="ar-IQ" sz="2800" dirty="0">
                <a:solidFill>
                  <a:srgbClr val="00B050"/>
                </a:solidFill>
                <a:latin typeface="Calibri"/>
                <a:ea typeface="Calibri"/>
                <a:cs typeface="Arial"/>
              </a:rPr>
              <a:t> </a:t>
            </a:r>
            <a:r>
              <a:rPr lang="ar-IQ" sz="2800" dirty="0">
                <a:solidFill>
                  <a:srgbClr val="4F271C">
                    <a:shade val="30000"/>
                    <a:satMod val="150000"/>
                  </a:srgbClr>
                </a:solidFill>
                <a:latin typeface="Calibri"/>
                <a:ea typeface="Calibri"/>
                <a:cs typeface="Arial"/>
              </a:rPr>
              <a:t>وجعلته </a:t>
            </a:r>
            <a:r>
              <a:rPr lang="ar-IQ" sz="2800" b="1" dirty="0">
                <a:solidFill>
                  <a:srgbClr val="FF0000"/>
                </a:solidFill>
                <a:latin typeface="Calibri"/>
                <a:ea typeface="Calibri"/>
                <a:cs typeface="Arial"/>
              </a:rPr>
              <a:t>قويما أو مستقيما</a:t>
            </a:r>
            <a:r>
              <a:rPr lang="ar-IQ" sz="2800" dirty="0">
                <a:solidFill>
                  <a:srgbClr val="FF0000"/>
                </a:solidFill>
                <a:latin typeface="Calibri"/>
                <a:ea typeface="Calibri"/>
                <a:cs typeface="Arial"/>
              </a:rPr>
              <a:t> </a:t>
            </a:r>
            <a:r>
              <a:rPr lang="ar-IQ" sz="2800" dirty="0">
                <a:solidFill>
                  <a:srgbClr val="4F271C">
                    <a:shade val="30000"/>
                    <a:satMod val="150000"/>
                  </a:srgbClr>
                </a:solidFill>
                <a:latin typeface="Calibri"/>
                <a:ea typeface="Calibri"/>
                <a:cs typeface="Arial"/>
              </a:rPr>
              <a:t>أي </a:t>
            </a:r>
            <a:r>
              <a:rPr lang="ar-IQ" sz="2800" b="1" dirty="0">
                <a:solidFill>
                  <a:srgbClr val="00B0F0"/>
                </a:solidFill>
                <a:latin typeface="Calibri"/>
                <a:ea typeface="Calibri"/>
                <a:cs typeface="Arial"/>
              </a:rPr>
              <a:t>قوم الشيء</a:t>
            </a:r>
            <a:r>
              <a:rPr lang="ar-IQ" sz="2800" dirty="0">
                <a:solidFill>
                  <a:srgbClr val="00B0F0"/>
                </a:solidFill>
                <a:latin typeface="Calibri"/>
                <a:ea typeface="Calibri"/>
                <a:cs typeface="Arial"/>
              </a:rPr>
              <a:t> </a:t>
            </a:r>
            <a:r>
              <a:rPr lang="ar-IQ" sz="2800" b="1" dirty="0">
                <a:solidFill>
                  <a:srgbClr val="4F271C">
                    <a:shade val="30000"/>
                    <a:satMod val="150000"/>
                  </a:srgbClr>
                </a:solidFill>
                <a:latin typeface="Calibri"/>
                <a:ea typeface="Calibri"/>
                <a:cs typeface="Arial"/>
              </a:rPr>
              <a:t>أصلح اعوجاجه</a:t>
            </a:r>
            <a:r>
              <a:rPr lang="ar-IQ" sz="2800" dirty="0">
                <a:solidFill>
                  <a:srgbClr val="4F271C">
                    <a:shade val="30000"/>
                    <a:satMod val="150000"/>
                  </a:srgbClr>
                </a:solidFill>
                <a:latin typeface="Calibri"/>
                <a:ea typeface="Calibri"/>
                <a:cs typeface="Arial"/>
              </a:rPr>
              <a:t>.</a:t>
            </a:r>
            <a:endParaRPr lang="en-US" sz="1200" dirty="0">
              <a:solidFill>
                <a:srgbClr val="4F271C">
                  <a:shade val="30000"/>
                  <a:satMod val="150000"/>
                </a:srgbClr>
              </a:solidFill>
              <a:latin typeface="Calibri"/>
              <a:ea typeface="Calibri"/>
              <a:cs typeface="Arial"/>
            </a:endParaRPr>
          </a:p>
          <a:p>
            <a:pPr lvl="0" algn="just">
              <a:lnSpc>
                <a:spcPct val="115000"/>
              </a:lnSpc>
              <a:spcAft>
                <a:spcPts val="1000"/>
              </a:spcAft>
              <a:buClr>
                <a:srgbClr val="3891A7"/>
              </a:buClr>
            </a:pPr>
            <a:r>
              <a:rPr lang="ar-IQ" sz="2800" b="1" dirty="0">
                <a:solidFill>
                  <a:srgbClr val="00B0F0"/>
                </a:solidFill>
                <a:latin typeface="Calibri"/>
                <a:ea typeface="Calibri"/>
                <a:cs typeface="Arial"/>
              </a:rPr>
              <a:t>التقويم اصطلاحا</a:t>
            </a:r>
            <a:r>
              <a:rPr lang="ar-IQ" sz="2800" dirty="0">
                <a:solidFill>
                  <a:srgbClr val="00B0F0"/>
                </a:solidFill>
                <a:latin typeface="Calibri"/>
                <a:ea typeface="Calibri"/>
                <a:cs typeface="Arial"/>
              </a:rPr>
              <a:t> </a:t>
            </a:r>
            <a:r>
              <a:rPr lang="ar-IQ" sz="2800" dirty="0">
                <a:solidFill>
                  <a:srgbClr val="4F271C">
                    <a:shade val="30000"/>
                    <a:satMod val="150000"/>
                  </a:srgbClr>
                </a:solidFill>
                <a:latin typeface="Calibri"/>
                <a:ea typeface="Calibri"/>
                <a:cs typeface="Arial"/>
              </a:rPr>
              <a:t>: هو </a:t>
            </a:r>
            <a:r>
              <a:rPr lang="ar-IQ" sz="2800" b="1" dirty="0">
                <a:solidFill>
                  <a:srgbClr val="00B050"/>
                </a:solidFill>
                <a:latin typeface="Calibri"/>
                <a:ea typeface="Calibri"/>
                <a:cs typeface="Arial"/>
              </a:rPr>
              <a:t>العملية التي تشخص الواقع</a:t>
            </a:r>
            <a:r>
              <a:rPr lang="ar-IQ" sz="2800" dirty="0">
                <a:solidFill>
                  <a:srgbClr val="00B050"/>
                </a:solidFill>
                <a:latin typeface="Calibri"/>
                <a:ea typeface="Calibri"/>
                <a:cs typeface="Arial"/>
              </a:rPr>
              <a:t> </a:t>
            </a:r>
            <a:r>
              <a:rPr lang="ar-IQ" sz="2800" b="1" dirty="0">
                <a:solidFill>
                  <a:srgbClr val="4F271C">
                    <a:shade val="30000"/>
                    <a:satMod val="150000"/>
                  </a:srgbClr>
                </a:solidFill>
                <a:latin typeface="Calibri"/>
                <a:ea typeface="Calibri"/>
                <a:cs typeface="Arial"/>
              </a:rPr>
              <a:t>وما يتضمنه من نواح ضعف وقوة</a:t>
            </a:r>
            <a:r>
              <a:rPr lang="ar-IQ" sz="2800" dirty="0">
                <a:solidFill>
                  <a:srgbClr val="4F271C">
                    <a:shade val="30000"/>
                    <a:satMod val="150000"/>
                  </a:srgbClr>
                </a:solidFill>
                <a:latin typeface="Calibri"/>
                <a:ea typeface="Calibri"/>
                <a:cs typeface="Arial"/>
              </a:rPr>
              <a:t> في </a:t>
            </a:r>
            <a:r>
              <a:rPr lang="ar-IQ" sz="2800" b="1" dirty="0">
                <a:solidFill>
                  <a:srgbClr val="FF0000"/>
                </a:solidFill>
                <a:latin typeface="Calibri"/>
                <a:ea typeface="Calibri"/>
                <a:cs typeface="Arial"/>
              </a:rPr>
              <a:t>ضوء معايير محددة</a:t>
            </a:r>
            <a:r>
              <a:rPr lang="ar-IQ" sz="2800" dirty="0">
                <a:solidFill>
                  <a:srgbClr val="FF0000"/>
                </a:solidFill>
                <a:latin typeface="Calibri"/>
                <a:ea typeface="Calibri"/>
                <a:cs typeface="Arial"/>
              </a:rPr>
              <a:t> </a:t>
            </a:r>
            <a:r>
              <a:rPr lang="ar-IQ" sz="2800" b="1" dirty="0">
                <a:solidFill>
                  <a:srgbClr val="00B050"/>
                </a:solidFill>
                <a:latin typeface="Calibri"/>
                <a:ea typeface="Calibri"/>
                <a:cs typeface="Arial"/>
              </a:rPr>
              <a:t>بهدف</a:t>
            </a:r>
            <a:r>
              <a:rPr lang="ar-IQ" sz="2800" b="1" dirty="0">
                <a:solidFill>
                  <a:srgbClr val="0070C0"/>
                </a:solidFill>
                <a:latin typeface="Calibri"/>
                <a:ea typeface="Calibri"/>
                <a:cs typeface="Arial"/>
              </a:rPr>
              <a:t> وضع الحلول أو المعالجات</a:t>
            </a:r>
            <a:r>
              <a:rPr lang="ar-IQ" sz="2800" dirty="0">
                <a:solidFill>
                  <a:srgbClr val="4F271C">
                    <a:shade val="30000"/>
                    <a:satMod val="150000"/>
                  </a:srgbClr>
                </a:solidFill>
                <a:latin typeface="Calibri"/>
                <a:ea typeface="Calibri"/>
                <a:cs typeface="Arial"/>
              </a:rPr>
              <a:t> المناسبة </a:t>
            </a:r>
            <a:r>
              <a:rPr lang="ar-IQ" sz="2800" b="1" dirty="0">
                <a:solidFill>
                  <a:srgbClr val="4F271C">
                    <a:shade val="30000"/>
                    <a:satMod val="150000"/>
                  </a:srgbClr>
                </a:solidFill>
                <a:latin typeface="Calibri"/>
                <a:ea typeface="Calibri"/>
                <a:cs typeface="Arial"/>
              </a:rPr>
              <a:t>وإصدار الأحكام</a:t>
            </a:r>
            <a:r>
              <a:rPr lang="ar-IQ" sz="2800" dirty="0">
                <a:solidFill>
                  <a:srgbClr val="4F271C">
                    <a:shade val="30000"/>
                    <a:satMod val="150000"/>
                  </a:srgbClr>
                </a:solidFill>
                <a:latin typeface="Calibri"/>
                <a:ea typeface="Calibri"/>
                <a:cs typeface="Arial"/>
              </a:rPr>
              <a:t> واتخاذ القرارات الصائبة </a:t>
            </a:r>
            <a:r>
              <a:rPr lang="ar-IQ" sz="2800" b="1" dirty="0">
                <a:solidFill>
                  <a:srgbClr val="FF0000"/>
                </a:solidFill>
                <a:latin typeface="Calibri"/>
                <a:ea typeface="Calibri"/>
                <a:cs typeface="Arial"/>
              </a:rPr>
              <a:t>وهو عملية مستمرة وتعاونية</a:t>
            </a:r>
            <a:r>
              <a:rPr lang="ar-IQ" sz="2800" dirty="0">
                <a:solidFill>
                  <a:srgbClr val="FF0000"/>
                </a:solidFill>
                <a:latin typeface="Calibri"/>
                <a:ea typeface="Calibri"/>
                <a:cs typeface="Arial"/>
              </a:rPr>
              <a:t> </a:t>
            </a:r>
            <a:r>
              <a:rPr lang="ar-IQ" sz="2800" dirty="0">
                <a:solidFill>
                  <a:srgbClr val="4F271C">
                    <a:shade val="30000"/>
                    <a:satMod val="150000"/>
                  </a:srgbClr>
                </a:solidFill>
                <a:latin typeface="Calibri"/>
                <a:ea typeface="Calibri"/>
                <a:cs typeface="Arial"/>
              </a:rPr>
              <a:t>.</a:t>
            </a:r>
            <a:endParaRPr lang="ar-IQ" dirty="0">
              <a:solidFill>
                <a:srgbClr val="4F271C">
                  <a:shade val="30000"/>
                  <a:satMod val="150000"/>
                </a:srgbClr>
              </a:solidFill>
            </a:endParaRPr>
          </a:p>
          <a:p>
            <a:pPr algn="r"/>
            <a:endParaRPr lang="ar-IQ" dirty="0" smtClean="0"/>
          </a:p>
          <a:p>
            <a:pPr algn="r"/>
            <a:r>
              <a:rPr lang="en-US" dirty="0" smtClean="0"/>
              <a:t>---------------------------------------------------------------------------------</a:t>
            </a:r>
            <a:endParaRPr lang="ar-IQ" dirty="0" smtClean="0"/>
          </a:p>
          <a:p>
            <a:pPr lvl="0" algn="r">
              <a:buClr>
                <a:srgbClr val="3891A7"/>
              </a:buClr>
            </a:pPr>
            <a:r>
              <a:rPr lang="ar-IQ" sz="1700" dirty="0" smtClean="0">
                <a:solidFill>
                  <a:srgbClr val="4F271C">
                    <a:shade val="30000"/>
                    <a:satMod val="150000"/>
                  </a:srgbClr>
                </a:solidFill>
              </a:rPr>
              <a:t>القسم</a:t>
            </a:r>
            <a:r>
              <a:rPr lang="en-US" sz="1700" dirty="0">
                <a:solidFill>
                  <a:srgbClr val="4F271C">
                    <a:shade val="30000"/>
                    <a:satMod val="150000"/>
                  </a:srgbClr>
                </a:solidFill>
              </a:rPr>
              <a:t>-</a:t>
            </a:r>
            <a:r>
              <a:rPr lang="ar-IQ" sz="1700" dirty="0">
                <a:solidFill>
                  <a:srgbClr val="4F271C">
                    <a:shade val="30000"/>
                    <a:satMod val="150000"/>
                  </a:srgbClr>
                </a:solidFill>
              </a:rPr>
              <a:t>علوم الحياة واللغة العربية  –كلية التربية</a:t>
            </a:r>
            <a:r>
              <a:rPr lang="en-US" sz="1700" dirty="0">
                <a:solidFill>
                  <a:srgbClr val="4F271C">
                    <a:shade val="30000"/>
                    <a:satMod val="150000"/>
                  </a:srgbClr>
                </a:solidFill>
              </a:rPr>
              <a:t> </a:t>
            </a:r>
            <a:r>
              <a:rPr lang="ar-IQ" sz="1700" dirty="0">
                <a:solidFill>
                  <a:srgbClr val="4F271C">
                    <a:shade val="30000"/>
                    <a:satMod val="150000"/>
                  </a:srgbClr>
                </a:solidFill>
              </a:rPr>
              <a:t>القرنة </a:t>
            </a:r>
            <a:r>
              <a:rPr lang="en-US" sz="1700" b="1" dirty="0">
                <a:solidFill>
                  <a:srgbClr val="FF0000"/>
                </a:solidFill>
              </a:rPr>
              <a:t>University of </a:t>
            </a:r>
            <a:r>
              <a:rPr lang="en-US" sz="1700" b="1" dirty="0" err="1">
                <a:solidFill>
                  <a:srgbClr val="FF0000"/>
                </a:solidFill>
              </a:rPr>
              <a:t>Basrah</a:t>
            </a:r>
            <a:endParaRPr lang="ar-IQ" sz="1700" b="1" dirty="0">
              <a:solidFill>
                <a:srgbClr val="FF0000"/>
              </a:solidFill>
            </a:endParaRPr>
          </a:p>
          <a:p>
            <a:pPr lvl="0" algn="r">
              <a:buClr>
                <a:srgbClr val="3891A7"/>
              </a:buClr>
            </a:pPr>
            <a:endParaRPr lang="ar-IQ" sz="1700" b="1" dirty="0">
              <a:solidFill>
                <a:srgbClr val="FF0000"/>
              </a:solidFill>
            </a:endParaRPr>
          </a:p>
        </p:txBody>
      </p:sp>
    </p:spTree>
    <p:extLst>
      <p:ext uri="{BB962C8B-B14F-4D97-AF65-F5344CB8AC3E}">
        <p14:creationId xmlns:p14="http://schemas.microsoft.com/office/powerpoint/2010/main" val="65332387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3444506719"/>
              </p:ext>
            </p:extLst>
          </p:nvPr>
        </p:nvGraphicFramePr>
        <p:xfrm>
          <a:off x="1432560" y="359898"/>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1124744"/>
            <a:ext cx="9108504" cy="5733256"/>
          </a:xfrm>
          <a:solidFill>
            <a:srgbClr val="FFFF00"/>
          </a:solidFill>
        </p:spPr>
        <p:txBody>
          <a:bodyPr>
            <a:normAutofit/>
          </a:bodyPr>
          <a:lstStyle/>
          <a:p>
            <a:pPr algn="r"/>
            <a:endParaRPr lang="ar-IQ" sz="1900" dirty="0" smtClean="0"/>
          </a:p>
          <a:p>
            <a:pPr lvl="0" algn="just">
              <a:lnSpc>
                <a:spcPct val="115000"/>
              </a:lnSpc>
              <a:spcAft>
                <a:spcPts val="1000"/>
              </a:spcAft>
              <a:buClr>
                <a:srgbClr val="3891A7"/>
              </a:buClr>
            </a:pPr>
            <a:r>
              <a:rPr lang="ar-IQ" sz="3000" b="1" dirty="0" smtClean="0">
                <a:solidFill>
                  <a:srgbClr val="FF0000"/>
                </a:solidFill>
                <a:latin typeface="Calibri"/>
                <a:ea typeface="Calibri"/>
                <a:cs typeface="Arial"/>
              </a:rPr>
              <a:t>يختلف </a:t>
            </a:r>
            <a:r>
              <a:rPr lang="ar-IQ" sz="3000" b="1" dirty="0">
                <a:solidFill>
                  <a:srgbClr val="FF0000"/>
                </a:solidFill>
                <a:latin typeface="Calibri"/>
                <a:ea typeface="Calibri"/>
                <a:cs typeface="Arial"/>
              </a:rPr>
              <a:t>مفهوم القياس</a:t>
            </a:r>
            <a:r>
              <a:rPr lang="ar-IQ" sz="3000" dirty="0">
                <a:solidFill>
                  <a:srgbClr val="FF0000"/>
                </a:solidFill>
                <a:latin typeface="Calibri"/>
                <a:ea typeface="Calibri"/>
                <a:cs typeface="Arial"/>
              </a:rPr>
              <a:t> </a:t>
            </a:r>
            <a:r>
              <a:rPr lang="ar-IQ" sz="3000" dirty="0">
                <a:solidFill>
                  <a:srgbClr val="4F271C">
                    <a:shade val="30000"/>
                    <a:satMod val="150000"/>
                  </a:srgbClr>
                </a:solidFill>
                <a:latin typeface="Calibri"/>
                <a:ea typeface="Calibri"/>
                <a:cs typeface="Arial"/>
              </a:rPr>
              <a:t>عن </a:t>
            </a:r>
            <a:r>
              <a:rPr lang="ar-IQ" sz="3000" b="1" dirty="0">
                <a:solidFill>
                  <a:srgbClr val="4F271C">
                    <a:shade val="30000"/>
                    <a:satMod val="150000"/>
                  </a:srgbClr>
                </a:solidFill>
                <a:latin typeface="Calibri"/>
                <a:ea typeface="Calibri"/>
                <a:cs typeface="Arial"/>
              </a:rPr>
              <a:t>مفهوم التقويم</a:t>
            </a:r>
            <a:r>
              <a:rPr lang="ar-IQ" sz="3000" dirty="0">
                <a:solidFill>
                  <a:srgbClr val="4F271C">
                    <a:shade val="30000"/>
                    <a:satMod val="150000"/>
                  </a:srgbClr>
                </a:solidFill>
                <a:latin typeface="Calibri"/>
                <a:ea typeface="Calibri"/>
                <a:cs typeface="Arial"/>
              </a:rPr>
              <a:t> </a:t>
            </a:r>
            <a:r>
              <a:rPr lang="ar-IQ" sz="3000" b="1" dirty="0">
                <a:solidFill>
                  <a:srgbClr val="00B050"/>
                </a:solidFill>
                <a:latin typeface="Calibri"/>
                <a:ea typeface="Calibri"/>
                <a:cs typeface="Arial"/>
              </a:rPr>
              <a:t>باحتوائه على خصائص</a:t>
            </a:r>
            <a:r>
              <a:rPr lang="ar-IQ" sz="3000" dirty="0">
                <a:solidFill>
                  <a:srgbClr val="00B050"/>
                </a:solidFill>
                <a:latin typeface="Calibri"/>
                <a:ea typeface="Calibri"/>
                <a:cs typeface="Arial"/>
              </a:rPr>
              <a:t> </a:t>
            </a:r>
            <a:r>
              <a:rPr lang="ar-IQ" sz="3000" dirty="0">
                <a:solidFill>
                  <a:srgbClr val="4F271C">
                    <a:shade val="30000"/>
                    <a:satMod val="150000"/>
                  </a:srgbClr>
                </a:solidFill>
                <a:latin typeface="Calibri"/>
                <a:ea typeface="Calibri"/>
                <a:cs typeface="Arial"/>
              </a:rPr>
              <a:t>مضافة </a:t>
            </a:r>
            <a:r>
              <a:rPr lang="ar-IQ" sz="3000" b="1" dirty="0">
                <a:solidFill>
                  <a:srgbClr val="00B050"/>
                </a:solidFill>
                <a:latin typeface="Calibri"/>
                <a:ea typeface="Calibri"/>
                <a:cs typeface="Arial"/>
              </a:rPr>
              <a:t>تجعله</a:t>
            </a:r>
            <a:r>
              <a:rPr lang="ar-IQ" sz="3000" dirty="0">
                <a:solidFill>
                  <a:srgbClr val="4F271C">
                    <a:shade val="30000"/>
                    <a:satMod val="150000"/>
                  </a:srgbClr>
                </a:solidFill>
                <a:latin typeface="Calibri"/>
                <a:ea typeface="Calibri"/>
                <a:cs typeface="Arial"/>
              </a:rPr>
              <a:t> اي التقويم </a:t>
            </a:r>
            <a:r>
              <a:rPr lang="ar-IQ" sz="3000" b="1" dirty="0">
                <a:solidFill>
                  <a:srgbClr val="0070C0"/>
                </a:solidFill>
                <a:latin typeface="Calibri"/>
                <a:ea typeface="Calibri"/>
                <a:cs typeface="Arial"/>
              </a:rPr>
              <a:t>اكثر شمولا من القياس</a:t>
            </a:r>
            <a:r>
              <a:rPr lang="ar-IQ" sz="3000" dirty="0">
                <a:solidFill>
                  <a:srgbClr val="0070C0"/>
                </a:solidFill>
                <a:latin typeface="Calibri"/>
                <a:ea typeface="Calibri"/>
                <a:cs typeface="Arial"/>
              </a:rPr>
              <a:t> </a:t>
            </a:r>
            <a:r>
              <a:rPr lang="ar-IQ" sz="3000" b="1" dirty="0">
                <a:solidFill>
                  <a:srgbClr val="4F271C">
                    <a:shade val="30000"/>
                    <a:satMod val="150000"/>
                  </a:srgbClr>
                </a:solidFill>
                <a:latin typeface="Calibri"/>
                <a:ea typeface="Calibri"/>
                <a:cs typeface="Arial"/>
              </a:rPr>
              <a:t>وعرف جابلن</a:t>
            </a:r>
            <a:r>
              <a:rPr lang="ar-IQ" sz="3000" dirty="0">
                <a:solidFill>
                  <a:srgbClr val="4F271C">
                    <a:shade val="30000"/>
                    <a:satMod val="150000"/>
                  </a:srgbClr>
                </a:solidFill>
                <a:latin typeface="Calibri"/>
                <a:ea typeface="Calibri"/>
                <a:cs typeface="Arial"/>
              </a:rPr>
              <a:t> التقويم بانه:(</a:t>
            </a:r>
            <a:r>
              <a:rPr lang="ar-IQ" sz="3000" b="1" dirty="0">
                <a:solidFill>
                  <a:srgbClr val="FF0000"/>
                </a:solidFill>
                <a:latin typeface="Calibri"/>
                <a:ea typeface="Calibri"/>
                <a:cs typeface="Arial"/>
              </a:rPr>
              <a:t>عملية تحديد الاهمية النسبية لظاهرة ما</a:t>
            </a:r>
            <a:r>
              <a:rPr lang="ar-IQ" sz="3000" dirty="0">
                <a:solidFill>
                  <a:srgbClr val="FF0000"/>
                </a:solidFill>
                <a:latin typeface="Calibri"/>
                <a:ea typeface="Calibri"/>
                <a:cs typeface="Arial"/>
              </a:rPr>
              <a:t> </a:t>
            </a:r>
            <a:r>
              <a:rPr lang="ar-IQ" sz="3000" dirty="0">
                <a:solidFill>
                  <a:srgbClr val="4F271C">
                    <a:shade val="30000"/>
                    <a:satMod val="150000"/>
                  </a:srgbClr>
                </a:solidFill>
                <a:latin typeface="Calibri"/>
                <a:ea typeface="Calibri"/>
                <a:cs typeface="Arial"/>
              </a:rPr>
              <a:t>) </a:t>
            </a:r>
            <a:endParaRPr lang="ar-IQ" sz="3000" dirty="0" smtClean="0">
              <a:solidFill>
                <a:srgbClr val="4F271C">
                  <a:shade val="30000"/>
                  <a:satMod val="150000"/>
                </a:srgbClr>
              </a:solidFill>
              <a:latin typeface="Calibri"/>
              <a:ea typeface="Calibri"/>
              <a:cs typeface="Arial"/>
            </a:endParaRPr>
          </a:p>
          <a:p>
            <a:pPr lvl="0" algn="just">
              <a:lnSpc>
                <a:spcPct val="115000"/>
              </a:lnSpc>
              <a:spcAft>
                <a:spcPts val="1000"/>
              </a:spcAft>
              <a:buClr>
                <a:srgbClr val="3891A7"/>
              </a:buClr>
            </a:pPr>
            <a:r>
              <a:rPr lang="ar-IQ" sz="3000" b="1" dirty="0" smtClean="0">
                <a:solidFill>
                  <a:srgbClr val="4F271C">
                    <a:shade val="30000"/>
                    <a:satMod val="150000"/>
                  </a:srgbClr>
                </a:solidFill>
                <a:latin typeface="Calibri"/>
                <a:ea typeface="Calibri"/>
                <a:cs typeface="Arial"/>
              </a:rPr>
              <a:t>اما </a:t>
            </a:r>
            <a:r>
              <a:rPr lang="ar-IQ" sz="3000" b="1" dirty="0">
                <a:solidFill>
                  <a:srgbClr val="4F271C">
                    <a:shade val="30000"/>
                    <a:satMod val="150000"/>
                  </a:srgbClr>
                </a:solidFill>
                <a:latin typeface="Calibri"/>
                <a:ea typeface="Calibri"/>
                <a:cs typeface="Arial"/>
              </a:rPr>
              <a:t>انكلش</a:t>
            </a:r>
            <a:r>
              <a:rPr lang="ar-IQ" sz="3000" dirty="0">
                <a:solidFill>
                  <a:srgbClr val="4F271C">
                    <a:shade val="30000"/>
                    <a:satMod val="150000"/>
                  </a:srgbClr>
                </a:solidFill>
                <a:latin typeface="Calibri"/>
                <a:ea typeface="Calibri"/>
                <a:cs typeface="Arial"/>
              </a:rPr>
              <a:t> فقد عرف التقويم بانه (</a:t>
            </a:r>
            <a:r>
              <a:rPr lang="ar-IQ" sz="3000" b="1" dirty="0">
                <a:solidFill>
                  <a:srgbClr val="00B050"/>
                </a:solidFill>
                <a:latin typeface="Calibri"/>
                <a:ea typeface="Calibri"/>
                <a:cs typeface="Arial"/>
              </a:rPr>
              <a:t>تقدير الاهمية النسبية للسمة المقاسة في ضوء معيار ما </a:t>
            </a:r>
            <a:r>
              <a:rPr lang="ar-IQ" sz="3000" dirty="0">
                <a:solidFill>
                  <a:srgbClr val="4F271C">
                    <a:shade val="30000"/>
                    <a:satMod val="150000"/>
                  </a:srgbClr>
                </a:solidFill>
                <a:latin typeface="Calibri"/>
                <a:ea typeface="Calibri"/>
                <a:cs typeface="Arial"/>
              </a:rPr>
              <a:t>) </a:t>
            </a:r>
            <a:r>
              <a:rPr lang="ar-IQ" sz="3000" b="1" dirty="0">
                <a:solidFill>
                  <a:srgbClr val="4F271C">
                    <a:shade val="30000"/>
                    <a:satMod val="150000"/>
                  </a:srgbClr>
                </a:solidFill>
                <a:latin typeface="Calibri"/>
                <a:ea typeface="Calibri"/>
                <a:cs typeface="Arial"/>
              </a:rPr>
              <a:t>اما كرونلاند</a:t>
            </a:r>
            <a:r>
              <a:rPr lang="ar-IQ" sz="3000" dirty="0">
                <a:solidFill>
                  <a:srgbClr val="4F271C">
                    <a:shade val="30000"/>
                    <a:satMod val="150000"/>
                  </a:srgbClr>
                </a:solidFill>
                <a:latin typeface="Calibri"/>
                <a:ea typeface="Calibri"/>
                <a:cs typeface="Arial"/>
              </a:rPr>
              <a:t> فيعرف التقويم بانه </a:t>
            </a:r>
            <a:r>
              <a:rPr lang="ar-IQ" sz="3000" dirty="0" smtClean="0">
                <a:solidFill>
                  <a:srgbClr val="4F271C">
                    <a:shade val="30000"/>
                    <a:satMod val="150000"/>
                  </a:srgbClr>
                </a:solidFill>
                <a:latin typeface="Calibri"/>
                <a:ea typeface="Calibri"/>
                <a:cs typeface="Arial"/>
              </a:rPr>
              <a:t>:( </a:t>
            </a:r>
            <a:r>
              <a:rPr lang="ar-IQ" sz="3000" b="1" dirty="0">
                <a:solidFill>
                  <a:srgbClr val="FF0000"/>
                </a:solidFill>
                <a:latin typeface="Calibri"/>
                <a:ea typeface="Calibri"/>
                <a:cs typeface="Arial"/>
              </a:rPr>
              <a:t>عملية منظمة </a:t>
            </a:r>
            <a:r>
              <a:rPr lang="ar-IQ" sz="3000" b="1" dirty="0">
                <a:solidFill>
                  <a:srgbClr val="7030A0"/>
                </a:solidFill>
                <a:latin typeface="Calibri"/>
                <a:ea typeface="Calibri"/>
                <a:cs typeface="Arial"/>
              </a:rPr>
              <a:t>لتحديد مدى استفادة </a:t>
            </a:r>
            <a:r>
              <a:rPr lang="ar-IQ" sz="3000" b="1" dirty="0">
                <a:solidFill>
                  <a:srgbClr val="FF0000"/>
                </a:solidFill>
                <a:latin typeface="Calibri"/>
                <a:ea typeface="Calibri"/>
                <a:cs typeface="Arial"/>
              </a:rPr>
              <a:t>الطلبة من </a:t>
            </a:r>
            <a:r>
              <a:rPr lang="ar-IQ" sz="3000" b="1" dirty="0">
                <a:solidFill>
                  <a:srgbClr val="00B050"/>
                </a:solidFill>
                <a:latin typeface="Calibri"/>
                <a:ea typeface="Calibri"/>
                <a:cs typeface="Arial"/>
              </a:rPr>
              <a:t>الاهداف التربوية</a:t>
            </a:r>
            <a:r>
              <a:rPr lang="ar-IQ" sz="3000" dirty="0">
                <a:solidFill>
                  <a:srgbClr val="00B050"/>
                </a:solidFill>
                <a:latin typeface="Calibri"/>
                <a:ea typeface="Calibri"/>
                <a:cs typeface="Arial"/>
              </a:rPr>
              <a:t> </a:t>
            </a:r>
            <a:r>
              <a:rPr lang="ar-IQ" sz="3900" dirty="0">
                <a:solidFill>
                  <a:srgbClr val="4F271C">
                    <a:shade val="30000"/>
                    <a:satMod val="150000"/>
                  </a:srgbClr>
                </a:solidFill>
                <a:latin typeface="Calibri"/>
                <a:ea typeface="Calibri"/>
                <a:cs typeface="Arial"/>
              </a:rPr>
              <a:t>).</a:t>
            </a:r>
            <a:r>
              <a:rPr lang="ar-SA" sz="3900" dirty="0">
                <a:solidFill>
                  <a:srgbClr val="4F271C">
                    <a:shade val="30000"/>
                    <a:satMod val="150000"/>
                  </a:srgbClr>
                </a:solidFill>
                <a:latin typeface="Calibri"/>
                <a:ea typeface="Calibri"/>
                <a:cs typeface="Arial"/>
              </a:rPr>
              <a:t> </a:t>
            </a:r>
            <a:endParaRPr lang="ar-IQ" dirty="0" smtClean="0"/>
          </a:p>
          <a:p>
            <a:pPr algn="r"/>
            <a:r>
              <a:rPr lang="en-US" dirty="0" smtClean="0"/>
              <a:t>-----------------------------------------------------------------------------------</a:t>
            </a:r>
            <a:endParaRPr lang="ar-IQ" dirty="0" smtClean="0"/>
          </a:p>
          <a:p>
            <a:pPr lvl="0" algn="r">
              <a:buClr>
                <a:srgbClr val="3891A7"/>
              </a:buClr>
            </a:pPr>
            <a:r>
              <a:rPr lang="ar-IQ" sz="2000" dirty="0" smtClean="0">
                <a:solidFill>
                  <a:srgbClr val="4F271C">
                    <a:shade val="30000"/>
                    <a:satMod val="150000"/>
                  </a:srgbClr>
                </a:solidFill>
              </a:rPr>
              <a:t>القسم</a:t>
            </a:r>
            <a:r>
              <a:rPr lang="en-US" sz="2000" dirty="0">
                <a:solidFill>
                  <a:srgbClr val="4F271C">
                    <a:shade val="30000"/>
                    <a:satMod val="150000"/>
                  </a:srgbClr>
                </a:solidFill>
              </a:rPr>
              <a:t>-</a:t>
            </a:r>
            <a:r>
              <a:rPr lang="ar-IQ" sz="2000" dirty="0">
                <a:solidFill>
                  <a:srgbClr val="4F271C">
                    <a:shade val="30000"/>
                    <a:satMod val="150000"/>
                  </a:srgbClr>
                </a:solidFill>
              </a:rPr>
              <a:t>علوم الحياة واللغة العربية  –كلية التربية</a:t>
            </a:r>
            <a:r>
              <a:rPr lang="en-US" sz="2000" dirty="0">
                <a:solidFill>
                  <a:srgbClr val="4F271C">
                    <a:shade val="30000"/>
                    <a:satMod val="150000"/>
                  </a:srgbClr>
                </a:solidFill>
              </a:rPr>
              <a:t> </a:t>
            </a:r>
            <a:r>
              <a:rPr lang="ar-IQ" sz="2000" dirty="0">
                <a:solidFill>
                  <a:srgbClr val="4F271C">
                    <a:shade val="30000"/>
                    <a:satMod val="150000"/>
                  </a:srgbClr>
                </a:solidFill>
              </a:rPr>
              <a:t>القرنة </a:t>
            </a:r>
            <a:r>
              <a:rPr lang="en-US" sz="2000" b="1" dirty="0">
                <a:solidFill>
                  <a:srgbClr val="FF0000"/>
                </a:solidFill>
              </a:rPr>
              <a:t>University of </a:t>
            </a:r>
            <a:r>
              <a:rPr lang="en-US" sz="2000" b="1" dirty="0" err="1">
                <a:solidFill>
                  <a:srgbClr val="FF0000"/>
                </a:solidFill>
              </a:rPr>
              <a:t>Basrah</a:t>
            </a:r>
            <a:endParaRPr lang="ar-IQ" sz="2000" b="1" dirty="0">
              <a:solidFill>
                <a:srgbClr val="FF0000"/>
              </a:solidFill>
            </a:endParaRPr>
          </a:p>
          <a:p>
            <a:pPr lvl="0" algn="r">
              <a:buClr>
                <a:srgbClr val="3891A7"/>
              </a:buClr>
            </a:pPr>
            <a:endParaRPr lang="ar-IQ" sz="2000" b="1" dirty="0">
              <a:solidFill>
                <a:srgbClr val="FF0000"/>
              </a:solidFill>
            </a:endParaRPr>
          </a:p>
          <a:p>
            <a:pPr algn="r"/>
            <a:endParaRPr lang="ar-IQ" sz="2400" b="1" dirty="0" smtClean="0">
              <a:solidFill>
                <a:srgbClr val="FF0000"/>
              </a:solidFill>
            </a:endParaRPr>
          </a:p>
        </p:txBody>
      </p:sp>
    </p:spTree>
    <p:extLst>
      <p:ext uri="{BB962C8B-B14F-4D97-AF65-F5344CB8AC3E}">
        <p14:creationId xmlns:p14="http://schemas.microsoft.com/office/powerpoint/2010/main" val="118255420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3771789797"/>
              </p:ext>
            </p:extLst>
          </p:nvPr>
        </p:nvGraphicFramePr>
        <p:xfrm>
          <a:off x="1432560" y="359898"/>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1052736"/>
            <a:ext cx="9108504" cy="5805264"/>
          </a:xfrm>
          <a:solidFill>
            <a:srgbClr val="FFFF00"/>
          </a:solidFill>
        </p:spPr>
        <p:txBody>
          <a:bodyPr>
            <a:normAutofit fontScale="77500" lnSpcReduction="20000"/>
          </a:bodyPr>
          <a:lstStyle/>
          <a:p>
            <a:pPr algn="r"/>
            <a:endParaRPr lang="ar-IQ" dirty="0" smtClean="0"/>
          </a:p>
          <a:p>
            <a:pPr marL="0" algn="just">
              <a:lnSpc>
                <a:spcPct val="115000"/>
              </a:lnSpc>
              <a:spcBef>
                <a:spcPts val="0"/>
              </a:spcBef>
              <a:spcAft>
                <a:spcPts val="1000"/>
              </a:spcAft>
            </a:pPr>
            <a:endParaRPr lang="ar-IQ" sz="2800" dirty="0" smtClean="0">
              <a:latin typeface="Calibri"/>
              <a:ea typeface="Calibri"/>
              <a:cs typeface="Arial"/>
            </a:endParaRPr>
          </a:p>
          <a:p>
            <a:pPr lvl="0" algn="r">
              <a:buClr>
                <a:srgbClr val="3891A7"/>
              </a:buClr>
            </a:pPr>
            <a:r>
              <a:rPr lang="ar-IQ" sz="3200" b="1" dirty="0" err="1" smtClean="0">
                <a:solidFill>
                  <a:srgbClr val="FF0000"/>
                </a:solidFill>
              </a:rPr>
              <a:t>ا</a:t>
            </a:r>
            <a:r>
              <a:rPr lang="ar-IQ" sz="3600" i="1" dirty="0" err="1" smtClean="0">
                <a:solidFill>
                  <a:srgbClr val="00B050"/>
                </a:solidFill>
                <a:latin typeface="Calibri"/>
                <a:ea typeface="Calibri"/>
                <a:cs typeface="Arial"/>
              </a:rPr>
              <a:t>ويلاحظ</a:t>
            </a:r>
            <a:r>
              <a:rPr lang="ar-IQ" sz="3600" i="1" dirty="0" smtClean="0">
                <a:solidFill>
                  <a:srgbClr val="00B050"/>
                </a:solidFill>
                <a:latin typeface="Calibri"/>
                <a:ea typeface="Calibri"/>
                <a:cs typeface="Arial"/>
              </a:rPr>
              <a:t> </a:t>
            </a:r>
            <a:r>
              <a:rPr lang="ar-IQ" sz="3600" i="1" dirty="0">
                <a:solidFill>
                  <a:srgbClr val="00B050"/>
                </a:solidFill>
                <a:latin typeface="Calibri"/>
                <a:ea typeface="Calibri"/>
                <a:cs typeface="Arial"/>
              </a:rPr>
              <a:t>مما سبق</a:t>
            </a:r>
            <a:r>
              <a:rPr lang="ar-IQ" sz="3600" dirty="0">
                <a:solidFill>
                  <a:srgbClr val="00B050"/>
                </a:solidFill>
                <a:latin typeface="Calibri"/>
                <a:ea typeface="Calibri"/>
                <a:cs typeface="Arial"/>
              </a:rPr>
              <a:t> </a:t>
            </a:r>
            <a:r>
              <a:rPr lang="ar-IQ" sz="3600" dirty="0">
                <a:solidFill>
                  <a:srgbClr val="4F271C">
                    <a:shade val="30000"/>
                    <a:satMod val="150000"/>
                  </a:srgbClr>
                </a:solidFill>
                <a:latin typeface="Calibri"/>
                <a:ea typeface="Calibri"/>
                <a:cs typeface="Arial"/>
              </a:rPr>
              <a:t>أن مفهوم التقويم </a:t>
            </a:r>
            <a:r>
              <a:rPr lang="ar-IQ" sz="3600" b="1" dirty="0">
                <a:solidFill>
                  <a:srgbClr val="00B050"/>
                </a:solidFill>
                <a:latin typeface="Calibri"/>
                <a:ea typeface="Calibri"/>
                <a:cs typeface="Arial"/>
              </a:rPr>
              <a:t>أكثر حداثة وشمول</a:t>
            </a:r>
            <a:r>
              <a:rPr lang="ar-IQ" sz="3600" dirty="0">
                <a:solidFill>
                  <a:srgbClr val="00B050"/>
                </a:solidFill>
                <a:latin typeface="Calibri"/>
                <a:ea typeface="Calibri"/>
                <a:cs typeface="Arial"/>
              </a:rPr>
              <a:t> </a:t>
            </a:r>
            <a:r>
              <a:rPr lang="ar-IQ" sz="3600" dirty="0">
                <a:solidFill>
                  <a:srgbClr val="4F271C">
                    <a:shade val="30000"/>
                    <a:satMod val="150000"/>
                  </a:srgbClr>
                </a:solidFill>
                <a:latin typeface="Calibri"/>
                <a:ea typeface="Calibri"/>
                <a:cs typeface="Arial"/>
              </a:rPr>
              <a:t>من القياس فهو </a:t>
            </a:r>
            <a:r>
              <a:rPr lang="ar-IQ" sz="3600" b="1" dirty="0">
                <a:solidFill>
                  <a:srgbClr val="FF0000"/>
                </a:solidFill>
                <a:latin typeface="Calibri"/>
                <a:ea typeface="Calibri"/>
                <a:cs typeface="Arial"/>
              </a:rPr>
              <a:t>يتضمن في جوهره مفهوم القياس</a:t>
            </a:r>
            <a:r>
              <a:rPr lang="ar-IQ" sz="3600" dirty="0">
                <a:solidFill>
                  <a:srgbClr val="FF0000"/>
                </a:solidFill>
                <a:latin typeface="Calibri"/>
                <a:ea typeface="Calibri"/>
                <a:cs typeface="Arial"/>
              </a:rPr>
              <a:t> </a:t>
            </a:r>
            <a:r>
              <a:rPr lang="ar-IQ" sz="3600" dirty="0">
                <a:solidFill>
                  <a:srgbClr val="4F271C">
                    <a:shade val="30000"/>
                    <a:satMod val="150000"/>
                  </a:srgbClr>
                </a:solidFill>
                <a:latin typeface="Calibri"/>
                <a:ea typeface="Calibri"/>
                <a:cs typeface="Arial"/>
              </a:rPr>
              <a:t>الذي </a:t>
            </a:r>
            <a:r>
              <a:rPr lang="ar-IQ" sz="3600" b="1" dirty="0">
                <a:solidFill>
                  <a:srgbClr val="00B0F0"/>
                </a:solidFill>
                <a:latin typeface="Calibri"/>
                <a:ea typeface="Calibri"/>
                <a:cs typeface="Arial"/>
              </a:rPr>
              <a:t>يسبق التقويم</a:t>
            </a:r>
            <a:r>
              <a:rPr lang="ar-IQ" sz="3600" dirty="0">
                <a:solidFill>
                  <a:srgbClr val="00B0F0"/>
                </a:solidFill>
                <a:latin typeface="Calibri"/>
                <a:ea typeface="Calibri"/>
                <a:cs typeface="Arial"/>
              </a:rPr>
              <a:t> </a:t>
            </a:r>
            <a:r>
              <a:rPr lang="ar-IQ" sz="3600" dirty="0">
                <a:solidFill>
                  <a:srgbClr val="4F271C">
                    <a:shade val="30000"/>
                    <a:satMod val="150000"/>
                  </a:srgbClr>
                </a:solidFill>
                <a:latin typeface="Calibri"/>
                <a:ea typeface="Calibri"/>
                <a:cs typeface="Arial"/>
              </a:rPr>
              <a:t>.</a:t>
            </a:r>
            <a:endParaRPr lang="ar-IQ" sz="3600" dirty="0" smtClean="0">
              <a:solidFill>
                <a:srgbClr val="4F271C">
                  <a:shade val="30000"/>
                  <a:satMod val="150000"/>
                </a:srgbClr>
              </a:solidFill>
              <a:latin typeface="Calibri"/>
              <a:ea typeface="Calibri"/>
              <a:cs typeface="Arial"/>
            </a:endParaRPr>
          </a:p>
          <a:p>
            <a:pPr lvl="0" algn="r">
              <a:buClr>
                <a:srgbClr val="3891A7"/>
              </a:buClr>
            </a:pPr>
            <a:r>
              <a:rPr lang="ar-IQ" sz="3600" dirty="0" smtClean="0">
                <a:solidFill>
                  <a:srgbClr val="4F271C">
                    <a:shade val="30000"/>
                    <a:satMod val="150000"/>
                  </a:srgbClr>
                </a:solidFill>
                <a:latin typeface="Calibri"/>
                <a:ea typeface="Calibri"/>
                <a:cs typeface="Arial"/>
              </a:rPr>
              <a:t>ولكن </a:t>
            </a:r>
            <a:r>
              <a:rPr lang="ar-IQ" sz="3600" b="1" dirty="0">
                <a:solidFill>
                  <a:srgbClr val="00B0F0"/>
                </a:solidFill>
                <a:latin typeface="Calibri"/>
                <a:ea typeface="Calibri"/>
                <a:cs typeface="Arial"/>
              </a:rPr>
              <a:t>ليس من الضروري</a:t>
            </a:r>
            <a:r>
              <a:rPr lang="ar-IQ" sz="3600" dirty="0">
                <a:solidFill>
                  <a:srgbClr val="00B0F0"/>
                </a:solidFill>
                <a:latin typeface="Calibri"/>
                <a:ea typeface="Calibri"/>
                <a:cs typeface="Arial"/>
              </a:rPr>
              <a:t> </a:t>
            </a:r>
            <a:r>
              <a:rPr lang="ar-IQ" sz="3600" dirty="0">
                <a:solidFill>
                  <a:srgbClr val="4F271C">
                    <a:shade val="30000"/>
                    <a:satMod val="150000"/>
                  </a:srgbClr>
                </a:solidFill>
                <a:latin typeface="Calibri"/>
                <a:ea typeface="Calibri"/>
                <a:cs typeface="Arial"/>
              </a:rPr>
              <a:t>أن </a:t>
            </a:r>
            <a:r>
              <a:rPr lang="ar-IQ" sz="3600" b="1" dirty="0">
                <a:solidFill>
                  <a:srgbClr val="00B050"/>
                </a:solidFill>
                <a:latin typeface="Calibri"/>
                <a:ea typeface="Calibri"/>
                <a:cs typeface="Arial"/>
              </a:rPr>
              <a:t>يعتمد التقويم</a:t>
            </a:r>
            <a:r>
              <a:rPr lang="ar-IQ" sz="3600" dirty="0">
                <a:solidFill>
                  <a:srgbClr val="00B050"/>
                </a:solidFill>
                <a:latin typeface="Calibri"/>
                <a:ea typeface="Calibri"/>
                <a:cs typeface="Arial"/>
              </a:rPr>
              <a:t> </a:t>
            </a:r>
            <a:r>
              <a:rPr lang="ar-IQ" sz="3600" b="1" dirty="0">
                <a:solidFill>
                  <a:srgbClr val="4F271C">
                    <a:shade val="30000"/>
                    <a:satMod val="150000"/>
                  </a:srgbClr>
                </a:solidFill>
                <a:latin typeface="Calibri"/>
                <a:ea typeface="Calibri"/>
                <a:cs typeface="Arial"/>
              </a:rPr>
              <a:t>على القياس</a:t>
            </a:r>
            <a:r>
              <a:rPr lang="ar-IQ" sz="3600" dirty="0">
                <a:solidFill>
                  <a:srgbClr val="4F271C">
                    <a:shade val="30000"/>
                    <a:satMod val="150000"/>
                  </a:srgbClr>
                </a:solidFill>
                <a:latin typeface="Calibri"/>
                <a:ea typeface="Calibri"/>
                <a:cs typeface="Arial"/>
              </a:rPr>
              <a:t> دائما </a:t>
            </a:r>
            <a:r>
              <a:rPr lang="ar-IQ" sz="3600" b="1" dirty="0">
                <a:solidFill>
                  <a:srgbClr val="00B050"/>
                </a:solidFill>
                <a:latin typeface="Calibri"/>
                <a:ea typeface="Calibri"/>
                <a:cs typeface="Arial"/>
              </a:rPr>
              <a:t>فقد يكون التقويم</a:t>
            </a:r>
            <a:r>
              <a:rPr lang="ar-IQ" sz="3600" dirty="0">
                <a:solidFill>
                  <a:srgbClr val="00B050"/>
                </a:solidFill>
                <a:latin typeface="Calibri"/>
                <a:ea typeface="Calibri"/>
                <a:cs typeface="Arial"/>
              </a:rPr>
              <a:t> </a:t>
            </a:r>
            <a:r>
              <a:rPr lang="ar-IQ" sz="3600" dirty="0">
                <a:solidFill>
                  <a:srgbClr val="4F271C">
                    <a:shade val="30000"/>
                    <a:satMod val="150000"/>
                  </a:srgbClr>
                </a:solidFill>
                <a:latin typeface="Calibri"/>
                <a:ea typeface="Calibri"/>
                <a:cs typeface="Arial"/>
              </a:rPr>
              <a:t>معتمدا على </a:t>
            </a:r>
            <a:r>
              <a:rPr lang="ar-IQ" sz="3600" b="1" dirty="0">
                <a:solidFill>
                  <a:srgbClr val="00B050"/>
                </a:solidFill>
                <a:latin typeface="Calibri"/>
                <a:ea typeface="Calibri"/>
                <a:cs typeface="Arial"/>
              </a:rPr>
              <a:t>التقديرات الكمية</a:t>
            </a:r>
            <a:r>
              <a:rPr lang="ar-IQ" sz="3600" dirty="0">
                <a:solidFill>
                  <a:srgbClr val="00B050"/>
                </a:solidFill>
                <a:latin typeface="Calibri"/>
                <a:ea typeface="Calibri"/>
                <a:cs typeface="Arial"/>
              </a:rPr>
              <a:t> </a:t>
            </a:r>
            <a:r>
              <a:rPr lang="ar-IQ" sz="3600" dirty="0">
                <a:solidFill>
                  <a:srgbClr val="4F271C">
                    <a:shade val="30000"/>
                    <a:satMod val="150000"/>
                  </a:srgbClr>
                </a:solidFill>
                <a:latin typeface="Calibri"/>
                <a:ea typeface="Calibri"/>
                <a:cs typeface="Arial"/>
              </a:rPr>
              <a:t>تم الحصول عليها بواسط </a:t>
            </a:r>
            <a:r>
              <a:rPr lang="ar-IQ" sz="3600" b="1" dirty="0">
                <a:solidFill>
                  <a:srgbClr val="4F271C">
                    <a:shade val="30000"/>
                    <a:satMod val="150000"/>
                  </a:srgbClr>
                </a:solidFill>
                <a:latin typeface="Calibri"/>
                <a:ea typeface="Calibri"/>
                <a:cs typeface="Arial"/>
              </a:rPr>
              <a:t>اختبارات معينه</a:t>
            </a:r>
            <a:r>
              <a:rPr lang="ar-IQ" sz="3600" dirty="0">
                <a:solidFill>
                  <a:srgbClr val="4F271C">
                    <a:shade val="30000"/>
                    <a:satMod val="150000"/>
                  </a:srgbClr>
                </a:solidFill>
                <a:latin typeface="Calibri"/>
                <a:ea typeface="Calibri"/>
                <a:cs typeface="Arial"/>
              </a:rPr>
              <a:t> </a:t>
            </a:r>
            <a:r>
              <a:rPr lang="ar-IQ" sz="3600" dirty="0" smtClean="0">
                <a:solidFill>
                  <a:srgbClr val="4F271C">
                    <a:shade val="30000"/>
                    <a:satMod val="150000"/>
                  </a:srgbClr>
                </a:solidFill>
                <a:latin typeface="Calibri"/>
                <a:ea typeface="Calibri"/>
                <a:cs typeface="Arial"/>
              </a:rPr>
              <a:t>.</a:t>
            </a:r>
          </a:p>
          <a:p>
            <a:pPr lvl="0" algn="r">
              <a:buClr>
                <a:srgbClr val="3891A7"/>
              </a:buClr>
            </a:pPr>
            <a:endParaRPr lang="ar-IQ" sz="3600" dirty="0" smtClean="0">
              <a:solidFill>
                <a:srgbClr val="4F271C">
                  <a:shade val="30000"/>
                  <a:satMod val="150000"/>
                </a:srgbClr>
              </a:solidFill>
              <a:latin typeface="Calibri"/>
              <a:ea typeface="Calibri"/>
              <a:cs typeface="Arial"/>
            </a:endParaRPr>
          </a:p>
          <a:p>
            <a:pPr lvl="0" algn="r">
              <a:buClr>
                <a:srgbClr val="3891A7"/>
              </a:buClr>
            </a:pPr>
            <a:r>
              <a:rPr lang="ar-IQ" sz="3600" dirty="0" smtClean="0">
                <a:solidFill>
                  <a:srgbClr val="4F271C">
                    <a:shade val="30000"/>
                    <a:satMod val="150000"/>
                  </a:srgbClr>
                </a:solidFill>
                <a:latin typeface="Calibri"/>
                <a:ea typeface="Calibri"/>
                <a:cs typeface="Arial"/>
              </a:rPr>
              <a:t>  </a:t>
            </a:r>
            <a:r>
              <a:rPr lang="ar-IQ" sz="3600" dirty="0">
                <a:solidFill>
                  <a:srgbClr val="4F271C">
                    <a:shade val="30000"/>
                    <a:satMod val="150000"/>
                  </a:srgbClr>
                </a:solidFill>
                <a:latin typeface="Calibri"/>
                <a:ea typeface="Calibri"/>
                <a:cs typeface="Arial"/>
              </a:rPr>
              <a:t>قد </a:t>
            </a:r>
            <a:r>
              <a:rPr lang="ar-IQ" sz="3600" b="1" dirty="0">
                <a:solidFill>
                  <a:srgbClr val="00B0F0"/>
                </a:solidFill>
                <a:latin typeface="Calibri"/>
                <a:ea typeface="Calibri"/>
                <a:cs typeface="Arial"/>
              </a:rPr>
              <a:t>يعتمد على تقديرات نوعيه</a:t>
            </a:r>
            <a:r>
              <a:rPr lang="ar-IQ" sz="3600" dirty="0">
                <a:solidFill>
                  <a:srgbClr val="00B0F0"/>
                </a:solidFill>
                <a:latin typeface="Calibri"/>
                <a:ea typeface="Calibri"/>
                <a:cs typeface="Arial"/>
              </a:rPr>
              <a:t> </a:t>
            </a:r>
            <a:r>
              <a:rPr lang="ar-IQ" sz="3600" dirty="0">
                <a:solidFill>
                  <a:srgbClr val="4F271C">
                    <a:shade val="30000"/>
                    <a:satMod val="150000"/>
                  </a:srgbClr>
                </a:solidFill>
                <a:latin typeface="Calibri"/>
                <a:ea typeface="Calibri"/>
                <a:cs typeface="Arial"/>
              </a:rPr>
              <a:t>(</a:t>
            </a:r>
            <a:r>
              <a:rPr lang="ar-IQ" sz="3600" b="1" dirty="0">
                <a:solidFill>
                  <a:srgbClr val="FF0000"/>
                </a:solidFill>
                <a:latin typeface="Calibri"/>
                <a:ea typeface="Calibri"/>
                <a:cs typeface="Arial"/>
              </a:rPr>
              <a:t>غير كمية</a:t>
            </a:r>
            <a:r>
              <a:rPr lang="ar-IQ" sz="3600" dirty="0">
                <a:solidFill>
                  <a:srgbClr val="4F271C">
                    <a:shade val="30000"/>
                    <a:satMod val="150000"/>
                  </a:srgbClr>
                </a:solidFill>
                <a:latin typeface="Calibri"/>
                <a:ea typeface="Calibri"/>
                <a:cs typeface="Arial"/>
              </a:rPr>
              <a:t> ) </a:t>
            </a:r>
            <a:r>
              <a:rPr lang="ar-IQ" sz="3600" b="1" dirty="0">
                <a:solidFill>
                  <a:srgbClr val="4F271C">
                    <a:shade val="30000"/>
                    <a:satMod val="150000"/>
                  </a:srgbClr>
                </a:solidFill>
                <a:latin typeface="Calibri"/>
                <a:ea typeface="Calibri"/>
                <a:cs typeface="Arial"/>
              </a:rPr>
              <a:t>يتم الحصول عليها</a:t>
            </a:r>
            <a:r>
              <a:rPr lang="ar-IQ" sz="3600" dirty="0">
                <a:solidFill>
                  <a:srgbClr val="4F271C">
                    <a:shade val="30000"/>
                    <a:satMod val="150000"/>
                  </a:srgbClr>
                </a:solidFill>
                <a:latin typeface="Calibri"/>
                <a:ea typeface="Calibri"/>
                <a:cs typeface="Arial"/>
              </a:rPr>
              <a:t> من </a:t>
            </a:r>
            <a:r>
              <a:rPr lang="ar-IQ" sz="3600" b="1" dirty="0" smtClean="0">
                <a:solidFill>
                  <a:srgbClr val="FF0000"/>
                </a:solidFill>
                <a:latin typeface="Calibri"/>
                <a:ea typeface="Calibri"/>
                <a:cs typeface="Arial"/>
              </a:rPr>
              <a:t>وسائل اخرى</a:t>
            </a:r>
            <a:r>
              <a:rPr lang="ar-IQ" sz="3600" dirty="0" smtClean="0">
                <a:solidFill>
                  <a:srgbClr val="4F271C">
                    <a:shade val="30000"/>
                    <a:satMod val="150000"/>
                  </a:srgbClr>
                </a:solidFill>
                <a:latin typeface="Calibri"/>
                <a:ea typeface="Calibri"/>
                <a:cs typeface="Arial"/>
              </a:rPr>
              <a:t>  </a:t>
            </a:r>
            <a:r>
              <a:rPr lang="ar-IQ" sz="3600" dirty="0">
                <a:solidFill>
                  <a:srgbClr val="4F271C">
                    <a:shade val="30000"/>
                    <a:satMod val="150000"/>
                  </a:srgbClr>
                </a:solidFill>
                <a:latin typeface="Calibri"/>
                <a:ea typeface="Calibri"/>
                <a:cs typeface="Arial"/>
              </a:rPr>
              <a:t>مثل أن </a:t>
            </a:r>
            <a:r>
              <a:rPr lang="ar-IQ" sz="3600" b="1" dirty="0">
                <a:solidFill>
                  <a:srgbClr val="00B0F0"/>
                </a:solidFill>
                <a:latin typeface="Calibri"/>
                <a:ea typeface="Calibri"/>
                <a:cs typeface="Arial"/>
              </a:rPr>
              <a:t>يصدر المدرس حكما</a:t>
            </a:r>
            <a:r>
              <a:rPr lang="ar-IQ" sz="3600" dirty="0">
                <a:solidFill>
                  <a:srgbClr val="4F271C">
                    <a:shade val="30000"/>
                    <a:satMod val="150000"/>
                  </a:srgbClr>
                </a:solidFill>
                <a:latin typeface="Calibri"/>
                <a:ea typeface="Calibri"/>
                <a:cs typeface="Arial"/>
              </a:rPr>
              <a:t> على أحد طلبته </a:t>
            </a:r>
            <a:r>
              <a:rPr lang="ar-IQ" sz="3600" dirty="0" smtClean="0">
                <a:solidFill>
                  <a:srgbClr val="4F271C">
                    <a:shade val="30000"/>
                    <a:satMod val="150000"/>
                  </a:srgbClr>
                </a:solidFill>
                <a:latin typeface="Calibri"/>
                <a:ea typeface="Calibri"/>
                <a:cs typeface="Arial"/>
              </a:rPr>
              <a:t>بأن:</a:t>
            </a:r>
          </a:p>
          <a:p>
            <a:pPr lvl="0" algn="r">
              <a:buClr>
                <a:srgbClr val="3891A7"/>
              </a:buClr>
            </a:pPr>
            <a:r>
              <a:rPr lang="ar-IQ" sz="3600" dirty="0" smtClean="0">
                <a:solidFill>
                  <a:srgbClr val="4F271C">
                    <a:shade val="30000"/>
                    <a:satMod val="150000"/>
                  </a:srgbClr>
                </a:solidFill>
                <a:latin typeface="Calibri"/>
                <a:ea typeface="Calibri"/>
                <a:cs typeface="Arial"/>
              </a:rPr>
              <a:t> </a:t>
            </a:r>
            <a:r>
              <a:rPr lang="ar-IQ" sz="3600" dirty="0">
                <a:solidFill>
                  <a:srgbClr val="4F271C">
                    <a:shade val="30000"/>
                    <a:satMod val="150000"/>
                  </a:srgbClr>
                </a:solidFill>
                <a:latin typeface="Calibri"/>
                <a:ea typeface="Calibri"/>
                <a:cs typeface="Arial"/>
              </a:rPr>
              <a:t>(نشيط ) ، (خامل) ، (ضعيف) على اساس </a:t>
            </a:r>
            <a:r>
              <a:rPr lang="ar-IQ" sz="3600" b="1" dirty="0">
                <a:solidFill>
                  <a:srgbClr val="00B0F0"/>
                </a:solidFill>
                <a:latin typeface="Calibri"/>
                <a:ea typeface="Calibri"/>
                <a:cs typeface="Arial"/>
              </a:rPr>
              <a:t>ملاحظته</a:t>
            </a:r>
            <a:r>
              <a:rPr lang="ar-IQ" sz="3600" dirty="0">
                <a:solidFill>
                  <a:srgbClr val="4F271C">
                    <a:shade val="30000"/>
                    <a:satMod val="150000"/>
                  </a:srgbClr>
                </a:solidFill>
                <a:latin typeface="Calibri"/>
                <a:ea typeface="Calibri"/>
                <a:cs typeface="Arial"/>
              </a:rPr>
              <a:t> في </a:t>
            </a:r>
            <a:r>
              <a:rPr lang="ar-IQ" sz="3600" dirty="0" smtClean="0">
                <a:solidFill>
                  <a:srgbClr val="4F271C">
                    <a:shade val="30000"/>
                    <a:satMod val="150000"/>
                  </a:srgbClr>
                </a:solidFill>
                <a:latin typeface="Calibri"/>
                <a:ea typeface="Calibri"/>
                <a:cs typeface="Arial"/>
              </a:rPr>
              <a:t>الصف </a:t>
            </a:r>
            <a:r>
              <a:rPr lang="ar-IQ" sz="3600" dirty="0">
                <a:solidFill>
                  <a:srgbClr val="4F271C">
                    <a:shade val="30000"/>
                    <a:satMod val="150000"/>
                  </a:srgbClr>
                </a:solidFill>
                <a:latin typeface="Calibri"/>
                <a:ea typeface="Calibri"/>
                <a:cs typeface="Arial"/>
              </a:rPr>
              <a:t>.</a:t>
            </a:r>
            <a:endParaRPr lang="ar-IQ" sz="3200" dirty="0">
              <a:solidFill>
                <a:srgbClr val="4F271C">
                  <a:shade val="30000"/>
                  <a:satMod val="150000"/>
                </a:srgbClr>
              </a:solidFill>
            </a:endParaRPr>
          </a:p>
          <a:p>
            <a:pPr algn="r"/>
            <a:endParaRPr lang="ar-IQ" sz="2800" dirty="0" smtClean="0">
              <a:latin typeface="Calibri"/>
              <a:ea typeface="Calibri"/>
              <a:cs typeface="Arial"/>
            </a:endParaRPr>
          </a:p>
          <a:p>
            <a:pPr algn="r"/>
            <a:endParaRPr lang="ar-IQ" sz="2800" dirty="0">
              <a:latin typeface="Calibri"/>
              <a:ea typeface="Calibri"/>
              <a:cs typeface="Arial"/>
            </a:endParaRPr>
          </a:p>
          <a:p>
            <a:pPr algn="r"/>
            <a:r>
              <a:rPr lang="en-US" dirty="0" smtClean="0"/>
              <a:t>---------------------------------------------------------------------------------------------------------</a:t>
            </a:r>
            <a:endParaRPr lang="ar-IQ" dirty="0" smtClean="0"/>
          </a:p>
          <a:p>
            <a:pPr lvl="0" algn="r">
              <a:buClr>
                <a:srgbClr val="3891A7"/>
              </a:buClr>
            </a:pPr>
            <a:r>
              <a:rPr lang="ar-IQ" sz="2200" dirty="0" smtClean="0">
                <a:solidFill>
                  <a:srgbClr val="4F271C">
                    <a:shade val="30000"/>
                    <a:satMod val="150000"/>
                  </a:srgbClr>
                </a:solidFill>
              </a:rPr>
              <a:t>القسم</a:t>
            </a:r>
            <a:r>
              <a:rPr lang="en-US" sz="2200" dirty="0">
                <a:solidFill>
                  <a:srgbClr val="4F271C">
                    <a:shade val="30000"/>
                    <a:satMod val="150000"/>
                  </a:srgbClr>
                </a:solidFill>
              </a:rPr>
              <a:t>-</a:t>
            </a:r>
            <a:r>
              <a:rPr lang="ar-IQ" sz="2200" dirty="0">
                <a:solidFill>
                  <a:srgbClr val="4F271C">
                    <a:shade val="30000"/>
                    <a:satMod val="150000"/>
                  </a:srgbClr>
                </a:solidFill>
              </a:rPr>
              <a:t>علوم الحياة واللغة العربية  –كلية التربية</a:t>
            </a:r>
            <a:r>
              <a:rPr lang="en-US" sz="2200" dirty="0">
                <a:solidFill>
                  <a:srgbClr val="4F271C">
                    <a:shade val="30000"/>
                    <a:satMod val="150000"/>
                  </a:srgbClr>
                </a:solidFill>
              </a:rPr>
              <a:t> </a:t>
            </a:r>
            <a:r>
              <a:rPr lang="ar-IQ" sz="2200" dirty="0">
                <a:solidFill>
                  <a:srgbClr val="4F271C">
                    <a:shade val="30000"/>
                    <a:satMod val="150000"/>
                  </a:srgbClr>
                </a:solidFill>
              </a:rPr>
              <a:t>القرنة </a:t>
            </a:r>
            <a:r>
              <a:rPr lang="en-US" sz="2200" b="1" dirty="0">
                <a:solidFill>
                  <a:srgbClr val="FF0000"/>
                </a:solidFill>
              </a:rPr>
              <a:t>University of </a:t>
            </a:r>
            <a:r>
              <a:rPr lang="en-US" sz="2200" b="1" dirty="0" err="1">
                <a:solidFill>
                  <a:srgbClr val="FF0000"/>
                </a:solidFill>
              </a:rPr>
              <a:t>Basrah</a:t>
            </a:r>
            <a:endParaRPr lang="ar-IQ" sz="2200" b="1" dirty="0">
              <a:solidFill>
                <a:srgbClr val="FF0000"/>
              </a:solidFill>
            </a:endParaRPr>
          </a:p>
          <a:p>
            <a:pPr lvl="0" algn="r">
              <a:buClr>
                <a:srgbClr val="3891A7"/>
              </a:buClr>
            </a:pPr>
            <a:endParaRPr lang="ar-IQ" sz="2200" b="1" dirty="0">
              <a:solidFill>
                <a:srgbClr val="FF0000"/>
              </a:solidFill>
            </a:endParaRPr>
          </a:p>
        </p:txBody>
      </p:sp>
    </p:spTree>
    <p:extLst>
      <p:ext uri="{BB962C8B-B14F-4D97-AF65-F5344CB8AC3E}">
        <p14:creationId xmlns:p14="http://schemas.microsoft.com/office/powerpoint/2010/main" val="2898294532"/>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animEffect transition="in" filter="barn(inVertical)">
                                      <p:cBhvr>
                                        <p:cTn id="12" dur="500"/>
                                        <p:tgtEl>
                                          <p:spTgt spid="3">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Effect transition="in" filter="barn(inVertical)">
                                      <p:cBhvr>
                                        <p:cTn id="1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2803058263"/>
              </p:ext>
            </p:extLst>
          </p:nvPr>
        </p:nvGraphicFramePr>
        <p:xfrm>
          <a:off x="1432560" y="359898"/>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0" y="1052736"/>
            <a:ext cx="9108504" cy="5589240"/>
          </a:xfrm>
          <a:solidFill>
            <a:srgbClr val="FFFF00"/>
          </a:solidFill>
        </p:spPr>
        <p:txBody>
          <a:bodyPr>
            <a:normAutofit fontScale="55000" lnSpcReduction="20000"/>
          </a:bodyPr>
          <a:lstStyle/>
          <a:p>
            <a:pPr algn="r"/>
            <a:endParaRPr lang="ar-IQ" dirty="0"/>
          </a:p>
          <a:p>
            <a:pPr algn="r"/>
            <a:r>
              <a:rPr lang="ar-IQ" sz="3800" b="1" dirty="0"/>
              <a:t>خصائص ووظائف عملية التقويم </a:t>
            </a:r>
          </a:p>
          <a:p>
            <a:pPr algn="r"/>
            <a:endParaRPr lang="ar-IQ" dirty="0" smtClean="0"/>
          </a:p>
          <a:p>
            <a:pPr lvl="0" algn="r">
              <a:lnSpc>
                <a:spcPct val="115000"/>
              </a:lnSpc>
              <a:spcAft>
                <a:spcPts val="1000"/>
              </a:spcAft>
              <a:buClr>
                <a:srgbClr val="3891A7"/>
              </a:buClr>
            </a:pPr>
            <a:r>
              <a:rPr lang="ar-IQ" sz="4000" b="1" u="sng" dirty="0">
                <a:solidFill>
                  <a:srgbClr val="4F271C">
                    <a:shade val="30000"/>
                    <a:satMod val="150000"/>
                  </a:srgbClr>
                </a:solidFill>
                <a:latin typeface="Calibri"/>
                <a:ea typeface="Calibri"/>
                <a:cs typeface="Arial"/>
              </a:rPr>
              <a:t>خصائص عملية التقويم :</a:t>
            </a:r>
            <a:endParaRPr lang="en-US" sz="1400" dirty="0">
              <a:solidFill>
                <a:srgbClr val="4F271C">
                  <a:shade val="30000"/>
                  <a:satMod val="150000"/>
                </a:srgbClr>
              </a:solidFill>
              <a:latin typeface="Calibri"/>
              <a:ea typeface="Calibri"/>
              <a:cs typeface="Arial"/>
            </a:endParaRPr>
          </a:p>
          <a:p>
            <a:pPr marL="342900" lvl="0" indent="-342900" algn="r">
              <a:lnSpc>
                <a:spcPct val="115000"/>
              </a:lnSpc>
              <a:spcAft>
                <a:spcPts val="1000"/>
              </a:spcAft>
              <a:buClr>
                <a:srgbClr val="3891A7"/>
              </a:buClr>
              <a:buFont typeface="+mj-lt"/>
              <a:buAutoNum type="arabicPeriod"/>
            </a:pPr>
            <a:r>
              <a:rPr lang="ar-IQ" sz="4000" dirty="0">
                <a:solidFill>
                  <a:srgbClr val="4F271C">
                    <a:shade val="30000"/>
                    <a:satMod val="150000"/>
                  </a:srgbClr>
                </a:solidFill>
                <a:latin typeface="Calibri"/>
                <a:ea typeface="Calibri"/>
                <a:cs typeface="Arial"/>
              </a:rPr>
              <a:t>عملية متسمرة .</a:t>
            </a:r>
            <a:endParaRPr lang="en-US" sz="1400" dirty="0">
              <a:solidFill>
                <a:srgbClr val="4F271C">
                  <a:shade val="30000"/>
                  <a:satMod val="150000"/>
                </a:srgbClr>
              </a:solidFill>
              <a:latin typeface="Calibri"/>
              <a:ea typeface="Calibri"/>
              <a:cs typeface="Arial"/>
            </a:endParaRPr>
          </a:p>
          <a:p>
            <a:pPr marL="342900" lvl="0" indent="-342900" algn="r">
              <a:lnSpc>
                <a:spcPct val="115000"/>
              </a:lnSpc>
              <a:spcAft>
                <a:spcPts val="1000"/>
              </a:spcAft>
              <a:buClr>
                <a:srgbClr val="3891A7"/>
              </a:buClr>
              <a:buFont typeface="+mj-lt"/>
              <a:buAutoNum type="arabicPeriod"/>
            </a:pPr>
            <a:r>
              <a:rPr lang="ar-IQ" sz="4000" dirty="0">
                <a:solidFill>
                  <a:srgbClr val="4F271C">
                    <a:shade val="30000"/>
                    <a:satMod val="150000"/>
                  </a:srgbClr>
                </a:solidFill>
                <a:latin typeface="Calibri"/>
                <a:ea typeface="Calibri"/>
                <a:cs typeface="Arial"/>
              </a:rPr>
              <a:t>عملية تعاونية .</a:t>
            </a:r>
            <a:endParaRPr lang="en-US" sz="1400" dirty="0">
              <a:solidFill>
                <a:srgbClr val="4F271C">
                  <a:shade val="30000"/>
                  <a:satMod val="150000"/>
                </a:srgbClr>
              </a:solidFill>
              <a:latin typeface="Calibri"/>
              <a:ea typeface="Calibri"/>
              <a:cs typeface="Arial"/>
            </a:endParaRPr>
          </a:p>
          <a:p>
            <a:pPr marL="342900" lvl="0" indent="-342900" algn="r">
              <a:lnSpc>
                <a:spcPct val="115000"/>
              </a:lnSpc>
              <a:spcAft>
                <a:spcPts val="1000"/>
              </a:spcAft>
              <a:buClr>
                <a:srgbClr val="3891A7"/>
              </a:buClr>
              <a:buFont typeface="+mj-lt"/>
              <a:buAutoNum type="arabicPeriod"/>
            </a:pPr>
            <a:r>
              <a:rPr lang="ar-IQ" sz="4000" dirty="0">
                <a:solidFill>
                  <a:srgbClr val="4F271C">
                    <a:shade val="30000"/>
                    <a:satMod val="150000"/>
                  </a:srgbClr>
                </a:solidFill>
                <a:latin typeface="Calibri"/>
                <a:ea typeface="Calibri"/>
                <a:cs typeface="Arial"/>
              </a:rPr>
              <a:t>عملية شاملة .</a:t>
            </a:r>
            <a:endParaRPr lang="en-US" sz="1400" dirty="0">
              <a:solidFill>
                <a:srgbClr val="4F271C">
                  <a:shade val="30000"/>
                  <a:satMod val="150000"/>
                </a:srgbClr>
              </a:solidFill>
              <a:latin typeface="Calibri"/>
              <a:ea typeface="Calibri"/>
              <a:cs typeface="Arial"/>
            </a:endParaRPr>
          </a:p>
          <a:p>
            <a:pPr lvl="0" algn="r">
              <a:lnSpc>
                <a:spcPct val="115000"/>
              </a:lnSpc>
              <a:spcAft>
                <a:spcPts val="1000"/>
              </a:spcAft>
              <a:buClr>
                <a:srgbClr val="3891A7"/>
              </a:buClr>
            </a:pPr>
            <a:r>
              <a:rPr lang="ar-IQ" sz="4000" b="1" u="sng" dirty="0">
                <a:solidFill>
                  <a:srgbClr val="4F271C">
                    <a:shade val="30000"/>
                    <a:satMod val="150000"/>
                  </a:srgbClr>
                </a:solidFill>
                <a:latin typeface="Calibri"/>
                <a:ea typeface="Calibri"/>
                <a:cs typeface="Arial"/>
              </a:rPr>
              <a:t>وظائف عملية التقويم :</a:t>
            </a:r>
            <a:endParaRPr lang="en-US" sz="1400" dirty="0">
              <a:solidFill>
                <a:srgbClr val="4F271C">
                  <a:shade val="30000"/>
                  <a:satMod val="150000"/>
                </a:srgbClr>
              </a:solidFill>
              <a:latin typeface="Calibri"/>
              <a:ea typeface="Calibri"/>
              <a:cs typeface="Arial"/>
            </a:endParaRPr>
          </a:p>
          <a:p>
            <a:pPr marL="342900" lvl="0" indent="-342900" algn="just">
              <a:lnSpc>
                <a:spcPct val="115000"/>
              </a:lnSpc>
              <a:spcAft>
                <a:spcPts val="1000"/>
              </a:spcAft>
              <a:buClr>
                <a:srgbClr val="3891A7"/>
              </a:buClr>
              <a:buFont typeface="+mj-lt"/>
              <a:buAutoNum type="arabicParenR"/>
            </a:pPr>
            <a:r>
              <a:rPr lang="ar-IQ" sz="4000" dirty="0">
                <a:solidFill>
                  <a:srgbClr val="4F271C">
                    <a:shade val="30000"/>
                    <a:satMod val="150000"/>
                  </a:srgbClr>
                </a:solidFill>
                <a:latin typeface="Calibri"/>
                <a:ea typeface="Calibri"/>
                <a:cs typeface="Arial"/>
              </a:rPr>
              <a:t>يحث الطلبة على ا</a:t>
            </a:r>
            <a:r>
              <a:rPr lang="ar-IQ" sz="4000" b="1" dirty="0">
                <a:solidFill>
                  <a:srgbClr val="00B050"/>
                </a:solidFill>
                <a:latin typeface="Calibri"/>
                <a:ea typeface="Calibri"/>
                <a:cs typeface="Arial"/>
              </a:rPr>
              <a:t>لاستذكار</a:t>
            </a:r>
            <a:r>
              <a:rPr lang="ar-IQ" sz="4000" dirty="0">
                <a:solidFill>
                  <a:srgbClr val="4F271C">
                    <a:shade val="30000"/>
                    <a:satMod val="150000"/>
                  </a:srgbClr>
                </a:solidFill>
                <a:latin typeface="Calibri"/>
                <a:ea typeface="Calibri"/>
                <a:cs typeface="Arial"/>
              </a:rPr>
              <a:t> والتحصيل العلمي (</a:t>
            </a:r>
            <a:r>
              <a:rPr lang="ar-IQ" sz="4000" b="1" dirty="0">
                <a:solidFill>
                  <a:srgbClr val="FF0000"/>
                </a:solidFill>
                <a:latin typeface="Calibri"/>
                <a:ea typeface="Calibri"/>
                <a:cs typeface="Arial"/>
              </a:rPr>
              <a:t>زيادة الدافعية للتعلم)</a:t>
            </a:r>
            <a:r>
              <a:rPr lang="ar-IQ" sz="4000" dirty="0">
                <a:solidFill>
                  <a:srgbClr val="4F271C">
                    <a:shade val="30000"/>
                    <a:satMod val="150000"/>
                  </a:srgbClr>
                </a:solidFill>
                <a:latin typeface="Calibri"/>
                <a:ea typeface="Calibri"/>
                <a:cs typeface="Arial"/>
              </a:rPr>
              <a:t> .</a:t>
            </a:r>
            <a:endParaRPr lang="en-US" sz="1400" dirty="0">
              <a:solidFill>
                <a:srgbClr val="4F271C">
                  <a:shade val="30000"/>
                  <a:satMod val="150000"/>
                </a:srgbClr>
              </a:solidFill>
              <a:latin typeface="Calibri"/>
              <a:ea typeface="Calibri"/>
              <a:cs typeface="Arial"/>
            </a:endParaRPr>
          </a:p>
          <a:p>
            <a:pPr marL="342900" lvl="0" indent="-342900" algn="just">
              <a:lnSpc>
                <a:spcPct val="115000"/>
              </a:lnSpc>
              <a:spcAft>
                <a:spcPts val="1000"/>
              </a:spcAft>
              <a:buClr>
                <a:srgbClr val="3891A7"/>
              </a:buClr>
              <a:buFont typeface="+mj-lt"/>
              <a:buAutoNum type="arabicParenR"/>
            </a:pPr>
            <a:r>
              <a:rPr lang="ar-IQ" sz="4000" dirty="0">
                <a:solidFill>
                  <a:srgbClr val="4F271C">
                    <a:shade val="30000"/>
                    <a:satMod val="150000"/>
                  </a:srgbClr>
                </a:solidFill>
                <a:latin typeface="Calibri"/>
                <a:ea typeface="Calibri"/>
                <a:cs typeface="Arial"/>
              </a:rPr>
              <a:t>يساعد الطلبة على </a:t>
            </a:r>
            <a:r>
              <a:rPr lang="ar-IQ" sz="4000" b="1" dirty="0">
                <a:solidFill>
                  <a:srgbClr val="00B050"/>
                </a:solidFill>
                <a:latin typeface="Calibri"/>
                <a:ea typeface="Calibri"/>
                <a:cs typeface="Arial"/>
              </a:rPr>
              <a:t>معرفة مدى تقدمهم</a:t>
            </a:r>
            <a:r>
              <a:rPr lang="ar-IQ" sz="4000" dirty="0">
                <a:solidFill>
                  <a:srgbClr val="00B050"/>
                </a:solidFill>
                <a:latin typeface="Calibri"/>
                <a:ea typeface="Calibri"/>
                <a:cs typeface="Arial"/>
              </a:rPr>
              <a:t> </a:t>
            </a:r>
            <a:r>
              <a:rPr lang="ar-IQ" sz="4000" dirty="0">
                <a:solidFill>
                  <a:srgbClr val="4F271C">
                    <a:shade val="30000"/>
                    <a:satMod val="150000"/>
                  </a:srgbClr>
                </a:solidFill>
                <a:latin typeface="Calibri"/>
                <a:ea typeface="Calibri"/>
                <a:cs typeface="Arial"/>
              </a:rPr>
              <a:t>في التحصيل .</a:t>
            </a:r>
            <a:endParaRPr lang="en-US" sz="1400" dirty="0">
              <a:solidFill>
                <a:srgbClr val="4F271C">
                  <a:shade val="30000"/>
                  <a:satMod val="150000"/>
                </a:srgbClr>
              </a:solidFill>
              <a:latin typeface="Calibri"/>
              <a:ea typeface="Calibri"/>
              <a:cs typeface="Arial"/>
            </a:endParaRPr>
          </a:p>
          <a:p>
            <a:pPr marL="342900" lvl="0" indent="-342900" algn="just">
              <a:lnSpc>
                <a:spcPct val="115000"/>
              </a:lnSpc>
              <a:spcAft>
                <a:spcPts val="1000"/>
              </a:spcAft>
              <a:buClr>
                <a:srgbClr val="3891A7"/>
              </a:buClr>
              <a:buFont typeface="+mj-lt"/>
              <a:buAutoNum type="arabicParenR"/>
            </a:pPr>
            <a:r>
              <a:rPr lang="ar-IQ" sz="4000" b="1" dirty="0">
                <a:solidFill>
                  <a:srgbClr val="4F271C">
                    <a:shade val="30000"/>
                    <a:satMod val="150000"/>
                  </a:srgbClr>
                </a:solidFill>
                <a:latin typeface="Calibri"/>
                <a:ea typeface="Calibri"/>
                <a:cs typeface="Arial"/>
              </a:rPr>
              <a:t>يساعد المدرس</a:t>
            </a:r>
            <a:r>
              <a:rPr lang="ar-IQ" sz="4000" dirty="0">
                <a:solidFill>
                  <a:srgbClr val="4F271C">
                    <a:shade val="30000"/>
                    <a:satMod val="150000"/>
                  </a:srgbClr>
                </a:solidFill>
                <a:latin typeface="Calibri"/>
                <a:ea typeface="Calibri"/>
                <a:cs typeface="Arial"/>
              </a:rPr>
              <a:t> على </a:t>
            </a:r>
            <a:r>
              <a:rPr lang="ar-IQ" sz="4000" b="1" dirty="0">
                <a:solidFill>
                  <a:srgbClr val="FF0000"/>
                </a:solidFill>
                <a:latin typeface="Calibri"/>
                <a:ea typeface="Calibri"/>
                <a:cs typeface="Arial"/>
              </a:rPr>
              <a:t>معرفة مدى استيعاب</a:t>
            </a:r>
            <a:r>
              <a:rPr lang="ar-IQ" sz="4000" dirty="0">
                <a:solidFill>
                  <a:srgbClr val="FF0000"/>
                </a:solidFill>
                <a:latin typeface="Calibri"/>
                <a:ea typeface="Calibri"/>
                <a:cs typeface="Arial"/>
              </a:rPr>
              <a:t> </a:t>
            </a:r>
            <a:r>
              <a:rPr lang="ar-IQ" sz="4000" dirty="0">
                <a:solidFill>
                  <a:srgbClr val="4F271C">
                    <a:shade val="30000"/>
                    <a:satMod val="150000"/>
                  </a:srgbClr>
                </a:solidFill>
                <a:latin typeface="Calibri"/>
                <a:ea typeface="Calibri"/>
                <a:cs typeface="Arial"/>
              </a:rPr>
              <a:t>طلبته لأسلوب تدريسه .</a:t>
            </a:r>
            <a:endParaRPr lang="en-US" sz="1400" dirty="0">
              <a:solidFill>
                <a:srgbClr val="4F271C">
                  <a:shade val="30000"/>
                  <a:satMod val="150000"/>
                </a:srgbClr>
              </a:solidFill>
              <a:latin typeface="Calibri"/>
              <a:ea typeface="Calibri"/>
              <a:cs typeface="Arial"/>
            </a:endParaRPr>
          </a:p>
          <a:p>
            <a:pPr lvl="0" algn="r">
              <a:buClr>
                <a:srgbClr val="3891A7"/>
              </a:buClr>
            </a:pPr>
            <a:r>
              <a:rPr lang="ar-IQ" sz="4000" dirty="0">
                <a:solidFill>
                  <a:srgbClr val="4F271C">
                    <a:shade val="30000"/>
                    <a:satMod val="150000"/>
                  </a:srgbClr>
                </a:solidFill>
                <a:latin typeface="Calibri"/>
                <a:ea typeface="Calibri"/>
                <a:cs typeface="Arial"/>
              </a:rPr>
              <a:t>يساعد </a:t>
            </a:r>
            <a:r>
              <a:rPr lang="ar-IQ" sz="4000" b="1" dirty="0">
                <a:solidFill>
                  <a:srgbClr val="FF0000"/>
                </a:solidFill>
                <a:latin typeface="Calibri"/>
                <a:ea typeface="Calibri"/>
                <a:cs typeface="Arial"/>
              </a:rPr>
              <a:t>الإدارة التربوية</a:t>
            </a:r>
            <a:r>
              <a:rPr lang="ar-IQ" sz="4000" dirty="0">
                <a:solidFill>
                  <a:srgbClr val="FF0000"/>
                </a:solidFill>
                <a:latin typeface="Calibri"/>
                <a:ea typeface="Calibri"/>
                <a:cs typeface="Arial"/>
              </a:rPr>
              <a:t> </a:t>
            </a:r>
            <a:r>
              <a:rPr lang="ar-IQ" sz="4000" b="1" dirty="0">
                <a:solidFill>
                  <a:srgbClr val="00B050"/>
                </a:solidFill>
                <a:latin typeface="Calibri"/>
                <a:ea typeface="Calibri"/>
                <a:cs typeface="Arial"/>
              </a:rPr>
              <a:t>في الحكم</a:t>
            </a:r>
            <a:r>
              <a:rPr lang="ar-IQ" sz="4000" dirty="0">
                <a:solidFill>
                  <a:srgbClr val="00B050"/>
                </a:solidFill>
                <a:latin typeface="Calibri"/>
                <a:ea typeface="Calibri"/>
                <a:cs typeface="Arial"/>
              </a:rPr>
              <a:t> </a:t>
            </a:r>
            <a:r>
              <a:rPr lang="ar-IQ" sz="4000" dirty="0">
                <a:solidFill>
                  <a:srgbClr val="4F271C">
                    <a:shade val="30000"/>
                    <a:satMod val="150000"/>
                  </a:srgbClr>
                </a:solidFill>
                <a:latin typeface="Calibri"/>
                <a:ea typeface="Calibri"/>
                <a:cs typeface="Arial"/>
              </a:rPr>
              <a:t>على مدى فاعلية </a:t>
            </a:r>
            <a:r>
              <a:rPr lang="ar-IQ" sz="4000" b="1" dirty="0">
                <a:solidFill>
                  <a:srgbClr val="0070C0"/>
                </a:solidFill>
                <a:latin typeface="Calibri"/>
                <a:ea typeface="Calibri"/>
                <a:cs typeface="Arial"/>
              </a:rPr>
              <a:t>الوحدات التدريسية</a:t>
            </a:r>
            <a:r>
              <a:rPr lang="ar-IQ" sz="4000" dirty="0">
                <a:solidFill>
                  <a:srgbClr val="0070C0"/>
                </a:solidFill>
                <a:latin typeface="Calibri"/>
                <a:ea typeface="Calibri"/>
                <a:cs typeface="Arial"/>
              </a:rPr>
              <a:t> </a:t>
            </a:r>
            <a:r>
              <a:rPr lang="ar-IQ" sz="4000" dirty="0">
                <a:solidFill>
                  <a:srgbClr val="4F271C">
                    <a:shade val="30000"/>
                    <a:satMod val="150000"/>
                  </a:srgbClr>
                </a:solidFill>
                <a:latin typeface="Calibri"/>
                <a:ea typeface="Calibri"/>
                <a:cs typeface="Arial"/>
              </a:rPr>
              <a:t>.</a:t>
            </a:r>
            <a:endParaRPr lang="ar-IQ" sz="3400" dirty="0">
              <a:solidFill>
                <a:srgbClr val="4F271C">
                  <a:shade val="30000"/>
                  <a:satMod val="150000"/>
                </a:srgbClr>
              </a:solidFill>
            </a:endParaRPr>
          </a:p>
          <a:p>
            <a:pPr algn="r"/>
            <a:endParaRPr lang="ar-IQ" sz="2800" dirty="0">
              <a:latin typeface="Calibri"/>
              <a:ea typeface="Calibri"/>
              <a:cs typeface="Arial"/>
            </a:endParaRPr>
          </a:p>
          <a:p>
            <a:pPr lvl="0" algn="r">
              <a:buClr>
                <a:srgbClr val="3891A7"/>
              </a:buClr>
            </a:pPr>
            <a:endParaRPr lang="ar-IQ" sz="2700" b="1" dirty="0">
              <a:solidFill>
                <a:srgbClr val="FF0000"/>
              </a:solidFill>
            </a:endParaRPr>
          </a:p>
        </p:txBody>
      </p:sp>
    </p:spTree>
    <p:extLst>
      <p:ext uri="{BB962C8B-B14F-4D97-AF65-F5344CB8AC3E}">
        <p14:creationId xmlns:p14="http://schemas.microsoft.com/office/powerpoint/2010/main" val="764614161"/>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3581715537"/>
              </p:ext>
            </p:extLst>
          </p:nvPr>
        </p:nvGraphicFramePr>
        <p:xfrm>
          <a:off x="1432560" y="359898"/>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xmlns:a14="http://schemas.microsoft.com/office/drawing/2010/main">
        <mc:Choice Requires="a14">
          <p:sp>
            <p:nvSpPr>
              <p:cNvPr id="3" name="عنوان فرعي 2"/>
              <p:cNvSpPr>
                <a:spLocks noGrp="1"/>
              </p:cNvSpPr>
              <p:nvPr>
                <p:ph type="subTitle" idx="1"/>
              </p:nvPr>
            </p:nvSpPr>
            <p:spPr>
              <a:xfrm>
                <a:off x="35496" y="1052736"/>
                <a:ext cx="9108504" cy="5805264"/>
              </a:xfrm>
              <a:solidFill>
                <a:srgbClr val="FFFF00"/>
              </a:solidFill>
            </p:spPr>
            <p:txBody>
              <a:bodyPr>
                <a:normAutofit lnSpcReduction="10000"/>
              </a:bodyPr>
              <a:lstStyle/>
              <a:p>
                <a:pPr algn="r"/>
                <a14:m>
                  <m:oMathPara xmlns:m="http://schemas.openxmlformats.org/officeDocument/2006/math">
                    <m:oMathParaPr>
                      <m:jc m:val="right"/>
                    </m:oMathParaPr>
                    <m:oMath xmlns:m="http://schemas.openxmlformats.org/officeDocument/2006/math">
                      <m:r>
                        <a:rPr lang="en-US" sz="2800" i="1" smtClean="0">
                          <a:latin typeface="Cambria Math"/>
                          <a:ea typeface="Calibri"/>
                          <a:cs typeface="Arial"/>
                        </a:rPr>
                        <m:t> </m:t>
                      </m:r>
                    </m:oMath>
                  </m:oMathPara>
                </a14:m>
                <a:endParaRPr lang="ar-IQ" dirty="0" smtClean="0"/>
              </a:p>
              <a:p>
                <a:pPr algn="r"/>
                <a:endParaRPr lang="ar-IQ" dirty="0"/>
              </a:p>
              <a:p>
                <a:pPr algn="r"/>
                <a:endParaRPr lang="ar-IQ" dirty="0" smtClean="0"/>
              </a:p>
              <a:p>
                <a:pPr algn="r"/>
                <a:endParaRPr lang="ar-IQ" dirty="0" smtClean="0"/>
              </a:p>
              <a:p>
                <a:pPr algn="r"/>
                <a:endParaRPr lang="ar-IQ" dirty="0"/>
              </a:p>
              <a:p>
                <a:pPr algn="r"/>
                <a:endParaRPr lang="ar-IQ" dirty="0"/>
              </a:p>
              <a:p>
                <a:pPr algn="r"/>
                <a:endParaRPr lang="en-US" sz="2800" dirty="0" smtClean="0">
                  <a:latin typeface="Calibri"/>
                  <a:ea typeface="Calibri"/>
                  <a:cs typeface="Arial"/>
                </a:endParaRPr>
              </a:p>
              <a:p>
                <a:pPr algn="r"/>
                <a:endParaRPr lang="en-US" sz="2800" dirty="0">
                  <a:latin typeface="Calibri"/>
                  <a:ea typeface="Calibri"/>
                  <a:cs typeface="Arial"/>
                </a:endParaRPr>
              </a:p>
              <a:p>
                <a:pPr algn="r"/>
                <a:endParaRPr lang="ar-IQ" sz="2800" dirty="0" smtClean="0">
                  <a:latin typeface="Calibri"/>
                  <a:ea typeface="Calibri"/>
                  <a:cs typeface="Arial"/>
                </a:endParaRPr>
              </a:p>
              <a:p>
                <a:pPr algn="r"/>
                <a:endParaRPr lang="ar-IQ" sz="2800" dirty="0" smtClean="0">
                  <a:latin typeface="Calibri"/>
                  <a:ea typeface="Calibri"/>
                  <a:cs typeface="Arial"/>
                </a:endParaRPr>
              </a:p>
              <a:p>
                <a:pPr algn="r"/>
                <a:endParaRPr lang="ar-IQ" sz="2800" dirty="0" smtClean="0">
                  <a:latin typeface="Calibri"/>
                  <a:ea typeface="Calibri"/>
                  <a:cs typeface="Arial"/>
                </a:endParaRPr>
              </a:p>
              <a:p>
                <a:pPr marL="0" rtl="0">
                  <a:lnSpc>
                    <a:spcPct val="115000"/>
                  </a:lnSpc>
                  <a:spcBef>
                    <a:spcPts val="0"/>
                  </a:spcBef>
                </a:pPr>
                <a:r>
                  <a:rPr lang="ar-IQ" dirty="0" smtClean="0"/>
                  <a:t>------------------------------------------------------------------------</a:t>
                </a:r>
              </a:p>
              <a:p>
                <a:pPr lvl="0" algn="r">
                  <a:buClr>
                    <a:srgbClr val="3891A7"/>
                  </a:buClr>
                </a:pPr>
                <a:endParaRPr lang="ar-IQ" sz="1800" b="1" dirty="0">
                  <a:solidFill>
                    <a:srgbClr val="FF0000"/>
                  </a:solidFill>
                </a:endParaRPr>
              </a:p>
              <a:p>
                <a:pPr algn="r"/>
                <a:endParaRPr lang="ar-IQ" sz="2000" b="1" dirty="0" smtClean="0">
                  <a:solidFill>
                    <a:srgbClr val="FF0000"/>
                  </a:solidFill>
                </a:endParaRPr>
              </a:p>
            </p:txBody>
          </p:sp>
        </mc:Choice>
        <mc:Fallback xmlns="">
          <p:sp>
            <p:nvSpPr>
              <p:cNvPr id="3" name="عنوان فرعي 2"/>
              <p:cNvSpPr>
                <a:spLocks noGrp="1" noRot="1" noChangeAspect="1" noMove="1" noResize="1" noEditPoints="1" noAdjustHandles="1" noChangeArrowheads="1" noChangeShapeType="1" noTextEdit="1"/>
              </p:cNvSpPr>
              <p:nvPr>
                <p:ph type="subTitle" idx="1"/>
              </p:nvPr>
            </p:nvSpPr>
            <p:spPr>
              <a:xfrm>
                <a:off x="35496" y="1052736"/>
                <a:ext cx="9108504" cy="5805264"/>
              </a:xfrm>
              <a:blipFill rotWithShape="1">
                <a:blip r:embed="rId7"/>
                <a:stretch>
                  <a:fillRect l="-1205" r="-803" b="-210"/>
                </a:stretch>
              </a:blipFill>
            </p:spPr>
            <p:txBody>
              <a:bodyPr/>
              <a:lstStyle/>
              <a:p>
                <a:r>
                  <a:rPr lang="ar-SA">
                    <a:noFill/>
                  </a:rPr>
                  <a:t> </a:t>
                </a:r>
              </a:p>
            </p:txBody>
          </p:sp>
        </mc:Fallback>
      </mc:AlternateContent>
      <p:pic>
        <p:nvPicPr>
          <p:cNvPr id="5"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7164" y="1124744"/>
            <a:ext cx="8405316"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سهم منحني 5"/>
          <p:cNvSpPr/>
          <p:nvPr/>
        </p:nvSpPr>
        <p:spPr>
          <a:xfrm flipH="1">
            <a:off x="7415440" y="1988840"/>
            <a:ext cx="432048" cy="100811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schemeClr val="tx1"/>
              </a:solidFill>
            </a:endParaRPr>
          </a:p>
        </p:txBody>
      </p:sp>
      <p:sp>
        <p:nvSpPr>
          <p:cNvPr id="7" name="سهم للأسفل 6"/>
          <p:cNvSpPr/>
          <p:nvPr/>
        </p:nvSpPr>
        <p:spPr>
          <a:xfrm>
            <a:off x="6139708" y="2312876"/>
            <a:ext cx="216024"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8" name="سهم منحني 7"/>
          <p:cNvSpPr/>
          <p:nvPr/>
        </p:nvSpPr>
        <p:spPr>
          <a:xfrm>
            <a:off x="1403648" y="1974880"/>
            <a:ext cx="432048" cy="113008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schemeClr val="tx1"/>
              </a:solidFill>
            </a:endParaRPr>
          </a:p>
        </p:txBody>
      </p:sp>
      <p:pic>
        <p:nvPicPr>
          <p:cNvPr id="9"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2721029">
            <a:off x="5652120" y="3528524"/>
            <a:ext cx="27463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18150608">
            <a:off x="3131840" y="3541400"/>
            <a:ext cx="27463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34518" y="2312876"/>
            <a:ext cx="27463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15185" y="4437112"/>
            <a:ext cx="274637" cy="462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05061" y="5157192"/>
            <a:ext cx="274637" cy="56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870865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anim calcmode="lin" valueType="num">
                                      <p:cBhvr>
                                        <p:cTn id="23"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رسم تخطيطي 6"/>
          <p:cNvGraphicFramePr/>
          <p:nvPr>
            <p:extLst>
              <p:ext uri="{D42A27DB-BD31-4B8C-83A1-F6EECF244321}">
                <p14:modId xmlns:p14="http://schemas.microsoft.com/office/powerpoint/2010/main" val="2307858490"/>
              </p:ext>
            </p:extLst>
          </p:nvPr>
        </p:nvGraphicFramePr>
        <p:xfrm>
          <a:off x="1432560" y="359898"/>
          <a:ext cx="7406640" cy="11248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رسم تخطيطي 3"/>
          <p:cNvGraphicFramePr/>
          <p:nvPr>
            <p:extLst>
              <p:ext uri="{D42A27DB-BD31-4B8C-83A1-F6EECF244321}">
                <p14:modId xmlns:p14="http://schemas.microsoft.com/office/powerpoint/2010/main" val="3581804576"/>
              </p:ext>
            </p:extLst>
          </p:nvPr>
        </p:nvGraphicFramePr>
        <p:xfrm>
          <a:off x="1115616" y="2132856"/>
          <a:ext cx="7848872" cy="266429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34701229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822314520"/>
              </p:ext>
            </p:extLst>
          </p:nvPr>
        </p:nvGraphicFramePr>
        <p:xfrm>
          <a:off x="107504" y="359898"/>
          <a:ext cx="8731696"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1052736"/>
            <a:ext cx="9108504" cy="5688632"/>
          </a:xfrm>
          <a:solidFill>
            <a:srgbClr val="FFFF00"/>
          </a:solidFill>
        </p:spPr>
        <p:txBody>
          <a:bodyPr>
            <a:normAutofit fontScale="92500" lnSpcReduction="10000"/>
          </a:bodyPr>
          <a:lstStyle/>
          <a:p>
            <a:pPr marL="0" lvl="0" algn="r">
              <a:lnSpc>
                <a:spcPct val="115000"/>
              </a:lnSpc>
              <a:spcBef>
                <a:spcPts val="0"/>
              </a:spcBef>
              <a:spcAft>
                <a:spcPts val="1000"/>
              </a:spcAft>
              <a:buClr>
                <a:srgbClr val="3891A7"/>
              </a:buClr>
            </a:pPr>
            <a:endParaRPr lang="en-US" sz="3500" dirty="0" smtClean="0">
              <a:solidFill>
                <a:srgbClr val="FF0000"/>
              </a:solidFill>
            </a:endParaRPr>
          </a:p>
          <a:p>
            <a:pPr marL="0" lvl="0" algn="r">
              <a:lnSpc>
                <a:spcPct val="115000"/>
              </a:lnSpc>
              <a:spcBef>
                <a:spcPts val="0"/>
              </a:spcBef>
              <a:spcAft>
                <a:spcPts val="1000"/>
              </a:spcAft>
              <a:buClr>
                <a:srgbClr val="3891A7"/>
              </a:buClr>
            </a:pPr>
            <a:r>
              <a:rPr lang="ar-SA" sz="3500" b="1" dirty="0" smtClean="0">
                <a:solidFill>
                  <a:srgbClr val="FF0000"/>
                </a:solidFill>
              </a:rPr>
              <a:t> </a:t>
            </a:r>
            <a:r>
              <a:rPr lang="ar-IQ" sz="3500" b="1" dirty="0" smtClean="0">
                <a:solidFill>
                  <a:srgbClr val="FF0000"/>
                </a:solidFill>
              </a:rPr>
              <a:t>اولا</a:t>
            </a:r>
            <a:r>
              <a:rPr lang="en-US" sz="3500" b="1" dirty="0">
                <a:solidFill>
                  <a:srgbClr val="FF0000"/>
                </a:solidFill>
              </a:rPr>
              <a:t>-</a:t>
            </a:r>
            <a:r>
              <a:rPr lang="ar-IQ" sz="3500" b="1" dirty="0">
                <a:solidFill>
                  <a:srgbClr val="FF0000"/>
                </a:solidFill>
              </a:rPr>
              <a:t> لمحة تاريخية للقياس </a:t>
            </a:r>
            <a:r>
              <a:rPr lang="ar-IQ" sz="3500" b="1" dirty="0" smtClean="0">
                <a:solidFill>
                  <a:srgbClr val="FF0000"/>
                </a:solidFill>
              </a:rPr>
              <a:t>والتقويم</a:t>
            </a:r>
            <a:endParaRPr lang="ar-SA" sz="3500" b="1" dirty="0" smtClean="0">
              <a:solidFill>
                <a:srgbClr val="FF0000"/>
              </a:solidFill>
            </a:endParaRPr>
          </a:p>
          <a:p>
            <a:pPr lvl="0" algn="r">
              <a:buClr>
                <a:srgbClr val="3891A7"/>
              </a:buClr>
            </a:pPr>
            <a:r>
              <a:rPr lang="ar-IQ" sz="3500" b="1" dirty="0" smtClean="0">
                <a:solidFill>
                  <a:srgbClr val="FF0000"/>
                </a:solidFill>
              </a:rPr>
              <a:t> </a:t>
            </a:r>
            <a:r>
              <a:rPr lang="ar-IQ" sz="3500" b="1" dirty="0">
                <a:solidFill>
                  <a:srgbClr val="FF0000"/>
                </a:solidFill>
              </a:rPr>
              <a:t>ثانيا</a:t>
            </a:r>
            <a:r>
              <a:rPr lang="en-US" sz="3500" b="1" dirty="0">
                <a:solidFill>
                  <a:srgbClr val="FF0000"/>
                </a:solidFill>
              </a:rPr>
              <a:t>-</a:t>
            </a:r>
            <a:r>
              <a:rPr lang="ar-IQ" sz="3500" b="1" dirty="0">
                <a:solidFill>
                  <a:srgbClr val="FF0000"/>
                </a:solidFill>
              </a:rPr>
              <a:t> مفهوم القياس وانواعه </a:t>
            </a:r>
            <a:endParaRPr lang="ar-SA" sz="3500" b="1" dirty="0" smtClean="0">
              <a:solidFill>
                <a:srgbClr val="FF0000"/>
              </a:solidFill>
            </a:endParaRPr>
          </a:p>
          <a:p>
            <a:pPr lvl="0" algn="r">
              <a:buClr>
                <a:srgbClr val="3891A7"/>
              </a:buClr>
            </a:pPr>
            <a:r>
              <a:rPr lang="ar-SA" sz="3500" b="1" dirty="0" smtClean="0">
                <a:solidFill>
                  <a:srgbClr val="FF0000"/>
                </a:solidFill>
              </a:rPr>
              <a:t> </a:t>
            </a:r>
            <a:r>
              <a:rPr lang="ar-IQ" sz="3500" b="1" dirty="0" smtClean="0">
                <a:solidFill>
                  <a:srgbClr val="FF0000"/>
                </a:solidFill>
              </a:rPr>
              <a:t>ثالثا</a:t>
            </a:r>
            <a:r>
              <a:rPr lang="en-US" sz="3500" b="1" dirty="0">
                <a:solidFill>
                  <a:srgbClr val="FF0000"/>
                </a:solidFill>
              </a:rPr>
              <a:t>-</a:t>
            </a:r>
            <a:r>
              <a:rPr lang="ar-IQ" sz="3500" b="1" dirty="0">
                <a:solidFill>
                  <a:srgbClr val="FF0000"/>
                </a:solidFill>
              </a:rPr>
              <a:t> الاختبار</a:t>
            </a:r>
          </a:p>
          <a:p>
            <a:pPr marL="0" lvl="0" algn="r">
              <a:spcBef>
                <a:spcPts val="0"/>
              </a:spcBef>
              <a:buClrTx/>
              <a:buSzTx/>
            </a:pPr>
            <a:r>
              <a:rPr lang="ar-SA" sz="3500" b="1" kern="0" dirty="0" smtClean="0">
                <a:solidFill>
                  <a:prstClr val="black"/>
                </a:solidFill>
              </a:rPr>
              <a:t> رابعا</a:t>
            </a:r>
            <a:r>
              <a:rPr lang="en-US" sz="3500" b="1" kern="0" dirty="0">
                <a:solidFill>
                  <a:prstClr val="black"/>
                </a:solidFill>
              </a:rPr>
              <a:t>-</a:t>
            </a:r>
            <a:r>
              <a:rPr lang="ar-SA" sz="3500" b="1" kern="0" dirty="0">
                <a:solidFill>
                  <a:prstClr val="black"/>
                </a:solidFill>
              </a:rPr>
              <a:t> مفهوم التقويم </a:t>
            </a:r>
            <a:r>
              <a:rPr lang="ar-SA" sz="3500" b="1" kern="0" dirty="0">
                <a:solidFill>
                  <a:srgbClr val="00B0F0"/>
                </a:solidFill>
                <a:latin typeface="Calibri"/>
                <a:ea typeface="Calibri"/>
                <a:cs typeface="Arial"/>
              </a:rPr>
              <a:t>(خصائصه ووظائفه</a:t>
            </a:r>
            <a:r>
              <a:rPr lang="ar-SA" sz="3500" b="1" kern="0" dirty="0" smtClean="0">
                <a:solidFill>
                  <a:srgbClr val="7030A0"/>
                </a:solidFill>
                <a:latin typeface="Calibri"/>
                <a:ea typeface="Calibri"/>
                <a:cs typeface="Arial"/>
              </a:rPr>
              <a:t>)</a:t>
            </a:r>
          </a:p>
          <a:p>
            <a:pPr marL="0" lvl="0" algn="r">
              <a:spcBef>
                <a:spcPts val="0"/>
              </a:spcBef>
              <a:buClrTx/>
              <a:buSzTx/>
            </a:pPr>
            <a:r>
              <a:rPr lang="ar-IQ" sz="3600" kern="0" dirty="0" smtClean="0">
                <a:solidFill>
                  <a:srgbClr val="00B0F0"/>
                </a:solidFill>
              </a:rPr>
              <a:t> </a:t>
            </a:r>
            <a:endParaRPr lang="ar-IQ" b="1" dirty="0">
              <a:solidFill>
                <a:srgbClr val="4F271C">
                  <a:shade val="30000"/>
                  <a:satMod val="150000"/>
                </a:srgbClr>
              </a:solidFill>
            </a:endParaRPr>
          </a:p>
          <a:p>
            <a:pPr lvl="0" algn="r">
              <a:buClr>
                <a:srgbClr val="3891A7"/>
              </a:buClr>
            </a:pPr>
            <a:endParaRPr lang="ar-IQ" sz="2400" b="1" dirty="0">
              <a:solidFill>
                <a:srgbClr val="FF0000"/>
              </a:solidFill>
            </a:endParaRPr>
          </a:p>
          <a:p>
            <a:pPr algn="r"/>
            <a:endParaRPr lang="ar-IQ" dirty="0" smtClean="0"/>
          </a:p>
          <a:p>
            <a:pPr algn="r"/>
            <a:endParaRPr lang="ar-IQ" dirty="0" smtClean="0"/>
          </a:p>
          <a:p>
            <a:pPr algn="r"/>
            <a:endParaRPr lang="ar-IQ" dirty="0"/>
          </a:p>
          <a:p>
            <a:pPr algn="r"/>
            <a:r>
              <a:rPr lang="en-US" dirty="0" smtClean="0"/>
              <a:t>----------------------------------------------------------------------------------</a:t>
            </a:r>
            <a:endParaRPr lang="ar-IQ" dirty="0" smtClean="0"/>
          </a:p>
          <a:p>
            <a:pPr algn="r"/>
            <a:r>
              <a:rPr lang="en-US" sz="2000" dirty="0" smtClean="0"/>
              <a:t>–</a:t>
            </a:r>
            <a:r>
              <a:rPr lang="ar-IQ" sz="2000" dirty="0" smtClean="0"/>
              <a:t>القسم</a:t>
            </a:r>
            <a:r>
              <a:rPr lang="en-US" sz="2000" dirty="0" smtClean="0"/>
              <a:t>-</a:t>
            </a:r>
            <a:r>
              <a:rPr lang="ar-IQ" sz="2000" dirty="0" smtClean="0"/>
              <a:t>علوم الحياة واللغة العربية  –كلية التربية</a:t>
            </a:r>
            <a:r>
              <a:rPr lang="en-US" sz="2000" dirty="0" smtClean="0"/>
              <a:t> </a:t>
            </a:r>
            <a:r>
              <a:rPr lang="ar-IQ" sz="2000" dirty="0" smtClean="0"/>
              <a:t>القرنة </a:t>
            </a:r>
            <a:r>
              <a:rPr lang="en-US" sz="2000" b="1" dirty="0" smtClean="0">
                <a:solidFill>
                  <a:srgbClr val="FF0000"/>
                </a:solidFill>
              </a:rPr>
              <a:t>University of Basrah</a:t>
            </a:r>
            <a:endParaRPr lang="ar-IQ" sz="2000" b="1" dirty="0" smtClean="0">
              <a:solidFill>
                <a:srgbClr val="FF0000"/>
              </a:solidFill>
            </a:endParaRPr>
          </a:p>
        </p:txBody>
      </p:sp>
    </p:spTree>
    <p:extLst>
      <p:ext uri="{BB962C8B-B14F-4D97-AF65-F5344CB8AC3E}">
        <p14:creationId xmlns:p14="http://schemas.microsoft.com/office/powerpoint/2010/main" val="2382205713"/>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p:cTn id="49"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1" dur="500"/>
                                        <p:tgtEl>
                                          <p:spTgt spid="3">
                                            <p:txEl>
                                              <p:pRg st="10" end="1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 calcmode="lin" valueType="num">
                                      <p:cBhvr>
                                        <p:cTn id="56"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5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980009170"/>
              </p:ext>
            </p:extLst>
          </p:nvPr>
        </p:nvGraphicFramePr>
        <p:xfrm>
          <a:off x="1259632" y="44624"/>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692696"/>
            <a:ext cx="9108504" cy="6165304"/>
          </a:xfrm>
          <a:solidFill>
            <a:srgbClr val="FFFF00"/>
          </a:solidFill>
        </p:spPr>
        <p:txBody>
          <a:bodyPr>
            <a:noAutofit/>
          </a:bodyPr>
          <a:lstStyle/>
          <a:p>
            <a:pPr algn="just">
              <a:lnSpc>
                <a:spcPct val="115000"/>
              </a:lnSpc>
              <a:tabLst>
                <a:tab pos="-180340" algn="r"/>
              </a:tabLst>
            </a:pPr>
            <a:r>
              <a:rPr lang="ar-SA" sz="700" dirty="0" smtClean="0">
                <a:latin typeface="Calibri"/>
                <a:ea typeface="Calibri"/>
                <a:cs typeface="Arial"/>
              </a:rPr>
              <a:t> </a:t>
            </a:r>
            <a:endParaRPr lang="ar-SA" sz="4000" dirty="0" smtClean="0">
              <a:latin typeface="Calibri"/>
              <a:ea typeface="Calibri"/>
              <a:cs typeface="Arial"/>
            </a:endParaRPr>
          </a:p>
          <a:p>
            <a:pPr algn="just">
              <a:lnSpc>
                <a:spcPct val="115000"/>
              </a:lnSpc>
              <a:tabLst>
                <a:tab pos="-180340" algn="r"/>
              </a:tabLst>
            </a:pPr>
            <a:r>
              <a:rPr lang="ar-SA" sz="2400" dirty="0" smtClean="0">
                <a:latin typeface="Calibri"/>
                <a:ea typeface="Calibri"/>
                <a:cs typeface="Arial"/>
              </a:rPr>
              <a:t>القياس </a:t>
            </a:r>
            <a:r>
              <a:rPr lang="ar-SA" sz="2400" dirty="0">
                <a:latin typeface="Calibri"/>
                <a:ea typeface="Calibri"/>
                <a:cs typeface="Arial"/>
              </a:rPr>
              <a:t>قديم قدم اول محاولة بدأها الانسان لتعلم اشياء من بني جنسه , فالإنسان القديم اعتمد على التجربة في تعلمه واستطاع ان يقوم سلوكه استنادا على نتائج ذلك السلوك </a:t>
            </a:r>
            <a:r>
              <a:rPr lang="ar-SA" sz="2400" b="1" dirty="0" smtClean="0">
                <a:solidFill>
                  <a:srgbClr val="00B050"/>
                </a:solidFill>
                <a:latin typeface="Calibri"/>
                <a:ea typeface="Calibri"/>
                <a:cs typeface="Arial"/>
              </a:rPr>
              <a:t>في </a:t>
            </a:r>
            <a:r>
              <a:rPr lang="ar-SA" sz="2400" b="1" dirty="0">
                <a:solidFill>
                  <a:srgbClr val="00B050"/>
                </a:solidFill>
                <a:latin typeface="Calibri"/>
                <a:ea typeface="Calibri"/>
                <a:cs typeface="Arial"/>
              </a:rPr>
              <a:t>المجتمعات البدائية القديمة</a:t>
            </a:r>
            <a:r>
              <a:rPr lang="ar-SA" sz="2400" dirty="0">
                <a:solidFill>
                  <a:srgbClr val="00B050"/>
                </a:solidFill>
                <a:latin typeface="Calibri"/>
                <a:ea typeface="Calibri"/>
                <a:cs typeface="Arial"/>
              </a:rPr>
              <a:t> </a:t>
            </a:r>
            <a:r>
              <a:rPr lang="ar-SA" sz="2400" dirty="0">
                <a:solidFill>
                  <a:srgbClr val="4F271C">
                    <a:shade val="30000"/>
                    <a:satMod val="150000"/>
                  </a:srgbClr>
                </a:solidFill>
                <a:latin typeface="Calibri"/>
                <a:ea typeface="Calibri"/>
                <a:cs typeface="Arial"/>
              </a:rPr>
              <a:t>كان </a:t>
            </a:r>
            <a:r>
              <a:rPr lang="ar-SA" sz="2400" b="1" dirty="0">
                <a:solidFill>
                  <a:srgbClr val="FF0000"/>
                </a:solidFill>
                <a:latin typeface="Calibri"/>
                <a:ea typeface="Calibri"/>
                <a:cs typeface="Arial"/>
              </a:rPr>
              <a:t>معلم الحرف</a:t>
            </a:r>
            <a:r>
              <a:rPr lang="ar-SA" sz="2400" dirty="0">
                <a:solidFill>
                  <a:srgbClr val="FF0000"/>
                </a:solidFill>
                <a:latin typeface="Calibri"/>
                <a:ea typeface="Calibri"/>
                <a:cs typeface="Arial"/>
              </a:rPr>
              <a:t> </a:t>
            </a:r>
            <a:r>
              <a:rPr lang="ar-SA" sz="2400" dirty="0">
                <a:solidFill>
                  <a:srgbClr val="4F271C">
                    <a:shade val="30000"/>
                    <a:satMod val="150000"/>
                  </a:srgbClr>
                </a:solidFill>
                <a:latin typeface="Calibri"/>
                <a:ea typeface="Calibri"/>
                <a:cs typeface="Arial"/>
              </a:rPr>
              <a:t>او الصنعية يقوم </a:t>
            </a:r>
            <a:r>
              <a:rPr lang="ar-SA" sz="2400" b="1" dirty="0">
                <a:solidFill>
                  <a:srgbClr val="002060"/>
                </a:solidFill>
                <a:latin typeface="Calibri"/>
                <a:ea typeface="Calibri"/>
                <a:cs typeface="Arial"/>
              </a:rPr>
              <a:t>بعملية التقويم</a:t>
            </a:r>
            <a:r>
              <a:rPr lang="ar-SA" sz="2400" dirty="0">
                <a:solidFill>
                  <a:srgbClr val="002060"/>
                </a:solidFill>
                <a:latin typeface="Calibri"/>
                <a:ea typeface="Calibri"/>
                <a:cs typeface="Arial"/>
              </a:rPr>
              <a:t> </a:t>
            </a:r>
            <a:r>
              <a:rPr lang="ar-SA" sz="2400" dirty="0">
                <a:solidFill>
                  <a:srgbClr val="4F271C">
                    <a:shade val="30000"/>
                    <a:satMod val="150000"/>
                  </a:srgbClr>
                </a:solidFill>
                <a:latin typeface="Calibri"/>
                <a:ea typeface="Calibri"/>
                <a:cs typeface="Arial"/>
              </a:rPr>
              <a:t>عندما يقوم </a:t>
            </a:r>
            <a:r>
              <a:rPr lang="ar-SA" sz="2400" b="1" dirty="0">
                <a:solidFill>
                  <a:srgbClr val="0070C0"/>
                </a:solidFill>
                <a:latin typeface="Calibri"/>
                <a:ea typeface="Calibri"/>
                <a:cs typeface="Arial"/>
              </a:rPr>
              <a:t>بإصدار حكم</a:t>
            </a:r>
            <a:r>
              <a:rPr lang="ar-SA" sz="2400" dirty="0">
                <a:solidFill>
                  <a:srgbClr val="4F271C">
                    <a:shade val="30000"/>
                    <a:satMod val="150000"/>
                  </a:srgbClr>
                </a:solidFill>
                <a:latin typeface="Calibri"/>
                <a:ea typeface="Calibri"/>
                <a:cs typeface="Arial"/>
              </a:rPr>
              <a:t>.</a:t>
            </a:r>
            <a:r>
              <a:rPr lang="ar-SA" sz="2400" b="1" dirty="0">
                <a:solidFill>
                  <a:srgbClr val="0070C0"/>
                </a:solidFill>
                <a:latin typeface="Calibri"/>
                <a:ea typeface="Calibri"/>
                <a:cs typeface="Arial"/>
              </a:rPr>
              <a:t> </a:t>
            </a:r>
            <a:endParaRPr lang="ar-IQ" sz="2400" b="1" dirty="0">
              <a:solidFill>
                <a:srgbClr val="0070C0"/>
              </a:solidFill>
              <a:latin typeface="Calibri"/>
              <a:ea typeface="Calibri"/>
              <a:cs typeface="Arial"/>
            </a:endParaRPr>
          </a:p>
          <a:p>
            <a:pPr lvl="0" algn="just">
              <a:lnSpc>
                <a:spcPct val="115000"/>
              </a:lnSpc>
              <a:spcAft>
                <a:spcPts val="1000"/>
              </a:spcAft>
              <a:buClr>
                <a:srgbClr val="3891A7"/>
              </a:buClr>
            </a:pPr>
            <a:r>
              <a:rPr lang="ar-SA" sz="2400" b="1" dirty="0">
                <a:solidFill>
                  <a:srgbClr val="0070C0"/>
                </a:solidFill>
                <a:latin typeface="Calibri"/>
                <a:ea typeface="Calibri"/>
                <a:cs typeface="Arial"/>
              </a:rPr>
              <a:t>عند ظهور الكتابة</a:t>
            </a:r>
            <a:r>
              <a:rPr lang="ar-SA" sz="2400" dirty="0">
                <a:solidFill>
                  <a:srgbClr val="0070C0"/>
                </a:solidFill>
                <a:latin typeface="Calibri"/>
                <a:ea typeface="Calibri"/>
                <a:cs typeface="Arial"/>
              </a:rPr>
              <a:t> </a:t>
            </a:r>
            <a:r>
              <a:rPr lang="ar-SA" sz="2400" b="1" dirty="0">
                <a:solidFill>
                  <a:srgbClr val="00B050"/>
                </a:solidFill>
                <a:latin typeface="Calibri"/>
                <a:ea typeface="Calibri"/>
                <a:cs typeface="Arial"/>
              </a:rPr>
              <a:t>كان القياس</a:t>
            </a:r>
            <a:r>
              <a:rPr lang="ar-SA" sz="2400" dirty="0">
                <a:solidFill>
                  <a:srgbClr val="00B050"/>
                </a:solidFill>
                <a:latin typeface="Calibri"/>
                <a:ea typeface="Calibri"/>
                <a:cs typeface="Arial"/>
              </a:rPr>
              <a:t> </a:t>
            </a:r>
            <a:r>
              <a:rPr lang="ar-SA" sz="2400" dirty="0">
                <a:solidFill>
                  <a:srgbClr val="4F271C">
                    <a:shade val="30000"/>
                    <a:satMod val="150000"/>
                  </a:srgbClr>
                </a:solidFill>
                <a:latin typeface="Calibri"/>
                <a:ea typeface="Calibri"/>
                <a:cs typeface="Arial"/>
              </a:rPr>
              <a:t> يقوم اساسا </a:t>
            </a:r>
            <a:r>
              <a:rPr lang="ar-SA" sz="2400" b="1" dirty="0">
                <a:solidFill>
                  <a:srgbClr val="00B050"/>
                </a:solidFill>
                <a:latin typeface="Calibri"/>
                <a:ea typeface="Calibri"/>
                <a:cs typeface="Arial"/>
              </a:rPr>
              <a:t>على التسميع </a:t>
            </a:r>
            <a:r>
              <a:rPr lang="ar-SA" sz="2400" b="1" dirty="0" smtClean="0">
                <a:solidFill>
                  <a:srgbClr val="00B050"/>
                </a:solidFill>
                <a:latin typeface="Calibri"/>
                <a:ea typeface="Calibri"/>
                <a:cs typeface="Arial"/>
              </a:rPr>
              <a:t>الشفهي </a:t>
            </a:r>
            <a:r>
              <a:rPr lang="ar-SA" sz="2400" dirty="0" smtClean="0">
                <a:ea typeface="Calibri"/>
                <a:cs typeface="Arial"/>
              </a:rPr>
              <a:t>حيث </a:t>
            </a:r>
            <a:r>
              <a:rPr lang="ar-SA" sz="2400" dirty="0">
                <a:ea typeface="Calibri"/>
                <a:cs typeface="Arial"/>
              </a:rPr>
              <a:t>كان </a:t>
            </a:r>
            <a:r>
              <a:rPr lang="ar-SA" sz="2400" b="1" dirty="0">
                <a:solidFill>
                  <a:srgbClr val="FF0000"/>
                </a:solidFill>
                <a:ea typeface="Calibri"/>
                <a:cs typeface="Arial"/>
              </a:rPr>
              <a:t>الهدف الاساس </a:t>
            </a:r>
            <a:r>
              <a:rPr lang="ar-SA" sz="2400" dirty="0">
                <a:ea typeface="Calibri"/>
                <a:cs typeface="Arial"/>
              </a:rPr>
              <a:t>للتعلم هو تدريب المتعلم على </a:t>
            </a:r>
            <a:r>
              <a:rPr lang="ar-SA" sz="2400" b="1" dirty="0">
                <a:solidFill>
                  <a:srgbClr val="FF0000"/>
                </a:solidFill>
                <a:ea typeface="Calibri"/>
                <a:cs typeface="Arial"/>
              </a:rPr>
              <a:t>حفظ الحقائق او المقطوعات الأدبية واعادتها من الذاكرة </a:t>
            </a:r>
            <a:r>
              <a:rPr lang="ar-SA" sz="2400" dirty="0" smtClean="0">
                <a:ea typeface="Calibri"/>
                <a:cs typeface="Arial"/>
              </a:rPr>
              <a:t>لان </a:t>
            </a:r>
            <a:r>
              <a:rPr lang="ar-SA" sz="2400" dirty="0">
                <a:ea typeface="Calibri"/>
                <a:cs typeface="Arial"/>
              </a:rPr>
              <a:t>المواد الكتابية لم تكن متوفرة </a:t>
            </a:r>
            <a:r>
              <a:rPr lang="ar-SA" sz="2400" dirty="0" smtClean="0">
                <a:ea typeface="Calibri"/>
                <a:cs typeface="Arial"/>
              </a:rPr>
              <a:t>وظل </a:t>
            </a:r>
            <a:r>
              <a:rPr lang="ar-SA" sz="2400" dirty="0">
                <a:ea typeface="Calibri"/>
                <a:cs typeface="Arial"/>
              </a:rPr>
              <a:t>هذا النوع من القياس قائما على الاسئلة الشفوية والملاحظة </a:t>
            </a:r>
            <a:r>
              <a:rPr lang="ar-SA" sz="2400" dirty="0" smtClean="0">
                <a:ea typeface="Calibri"/>
                <a:cs typeface="Arial"/>
              </a:rPr>
              <a:t>في </a:t>
            </a:r>
            <a:r>
              <a:rPr lang="ar-SA" sz="2400" dirty="0">
                <a:ea typeface="Calibri"/>
                <a:cs typeface="Arial"/>
              </a:rPr>
              <a:t>معظم الحضارات القديمة </a:t>
            </a:r>
            <a:endParaRPr lang="ar-IQ" sz="2400" b="1" dirty="0">
              <a:solidFill>
                <a:srgbClr val="00B050"/>
              </a:solidFill>
              <a:latin typeface="Calibri"/>
              <a:ea typeface="Calibri"/>
              <a:cs typeface="Arial"/>
            </a:endParaRPr>
          </a:p>
          <a:p>
            <a:pPr algn="just">
              <a:lnSpc>
                <a:spcPct val="115000"/>
              </a:lnSpc>
              <a:tabLst>
                <a:tab pos="-180340" algn="r"/>
              </a:tabLst>
            </a:pPr>
            <a:r>
              <a:rPr lang="ar-SA" sz="2400" b="1" dirty="0" smtClean="0">
                <a:solidFill>
                  <a:srgbClr val="FF0000"/>
                </a:solidFill>
                <a:ea typeface="Calibri"/>
                <a:cs typeface="Arial"/>
              </a:rPr>
              <a:t> لكن بعض المجتمعات الصينيون </a:t>
            </a:r>
            <a:r>
              <a:rPr lang="ar-SA" sz="2400" b="1" dirty="0">
                <a:solidFill>
                  <a:srgbClr val="FF0000"/>
                </a:solidFill>
                <a:ea typeface="Calibri"/>
                <a:cs typeface="Arial"/>
              </a:rPr>
              <a:t>القدامى</a:t>
            </a:r>
            <a:r>
              <a:rPr lang="ar-SA" sz="2400" dirty="0">
                <a:solidFill>
                  <a:srgbClr val="FF0000"/>
                </a:solidFill>
                <a:ea typeface="Calibri"/>
                <a:cs typeface="Arial"/>
              </a:rPr>
              <a:t> </a:t>
            </a:r>
            <a:r>
              <a:rPr lang="ar-IQ" sz="2400" b="1" dirty="0">
                <a:solidFill>
                  <a:srgbClr val="4F271C">
                    <a:shade val="30000"/>
                    <a:satMod val="150000"/>
                  </a:srgbClr>
                </a:solidFill>
                <a:ea typeface="Calibri"/>
                <a:cs typeface="Arial"/>
              </a:rPr>
              <a:t>استخدموا</a:t>
            </a:r>
            <a:r>
              <a:rPr lang="ar-SA" sz="2400" b="1" dirty="0">
                <a:solidFill>
                  <a:srgbClr val="4F271C">
                    <a:shade val="30000"/>
                    <a:satMod val="150000"/>
                  </a:srgbClr>
                </a:solidFill>
                <a:ea typeface="Calibri"/>
                <a:cs typeface="Arial"/>
              </a:rPr>
              <a:t> القياس والتقويم الموضوعي</a:t>
            </a:r>
            <a:r>
              <a:rPr lang="ar-SA" sz="2400" dirty="0">
                <a:solidFill>
                  <a:srgbClr val="4F271C">
                    <a:shade val="30000"/>
                    <a:satMod val="150000"/>
                  </a:srgbClr>
                </a:solidFill>
                <a:ea typeface="Calibri"/>
                <a:cs typeface="Arial"/>
              </a:rPr>
              <a:t> </a:t>
            </a:r>
            <a:r>
              <a:rPr lang="ar-SA" sz="2400" b="1" dirty="0">
                <a:solidFill>
                  <a:srgbClr val="00B050"/>
                </a:solidFill>
                <a:ea typeface="Calibri"/>
                <a:cs typeface="Arial"/>
              </a:rPr>
              <a:t>لاختيار الحكام </a:t>
            </a:r>
            <a:r>
              <a:rPr lang="ar-SA" sz="2400" b="1" dirty="0" smtClean="0">
                <a:solidFill>
                  <a:srgbClr val="00B050"/>
                </a:solidFill>
                <a:ea typeface="Calibri"/>
                <a:cs typeface="Arial"/>
              </a:rPr>
              <a:t>والاداريين </a:t>
            </a:r>
            <a:r>
              <a:rPr lang="ar-SA" sz="2400" dirty="0">
                <a:latin typeface="Calibri"/>
                <a:ea typeface="Calibri"/>
                <a:cs typeface="Arial"/>
              </a:rPr>
              <a:t>حيث كانت تجري لهم اختبارات تحريريه للمتقدمين وتكون فيها الاسماء سريه ويتولى تصحيح اجابات المتقدمين اكثر من مصحح واحد . </a:t>
            </a:r>
            <a:r>
              <a:rPr lang="ar-SA" sz="2400" dirty="0" smtClean="0">
                <a:latin typeface="Calibri"/>
                <a:ea typeface="Calibri"/>
                <a:cs typeface="Arial"/>
              </a:rPr>
              <a:t>ويمتحنون </a:t>
            </a:r>
            <a:r>
              <a:rPr lang="ar-SA" sz="2400" dirty="0">
                <a:latin typeface="Calibri"/>
                <a:ea typeface="Calibri"/>
                <a:cs typeface="Arial"/>
              </a:rPr>
              <a:t>في موضوعات شتى تتضمن اللغة والحساب والشعر والتاريخ والفروسية والرماية , اي ان الامتحانات كانت على نوعين نظريه وعمليـــه .</a:t>
            </a:r>
            <a:endParaRPr lang="en-US" sz="2400" dirty="0">
              <a:latin typeface="Calibri"/>
              <a:ea typeface="Calibri"/>
              <a:cs typeface="Arial"/>
            </a:endParaRPr>
          </a:p>
          <a:p>
            <a:pPr lvl="0" algn="just">
              <a:lnSpc>
                <a:spcPct val="115000"/>
              </a:lnSpc>
              <a:spcAft>
                <a:spcPts val="1000"/>
              </a:spcAft>
              <a:buClr>
                <a:srgbClr val="3891A7"/>
              </a:buClr>
            </a:pPr>
            <a:endParaRPr lang="ar-IQ" sz="600" b="1" dirty="0">
              <a:solidFill>
                <a:srgbClr val="00B050"/>
              </a:solidFill>
              <a:ea typeface="Calibri"/>
              <a:cs typeface="Arial"/>
            </a:endParaRPr>
          </a:p>
          <a:p>
            <a:pPr algn="r"/>
            <a:endParaRPr lang="ar-IQ" sz="500" dirty="0" smtClean="0"/>
          </a:p>
        </p:txBody>
      </p:sp>
    </p:spTree>
    <p:extLst>
      <p:ext uri="{BB962C8B-B14F-4D97-AF65-F5344CB8AC3E}">
        <p14:creationId xmlns:p14="http://schemas.microsoft.com/office/powerpoint/2010/main" val="42470070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3041582484"/>
              </p:ext>
            </p:extLst>
          </p:nvPr>
        </p:nvGraphicFramePr>
        <p:xfrm>
          <a:off x="1259632" y="44624"/>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692696"/>
            <a:ext cx="9108504" cy="6165304"/>
          </a:xfrm>
          <a:solidFill>
            <a:srgbClr val="FFFF00"/>
          </a:solidFill>
        </p:spPr>
        <p:txBody>
          <a:bodyPr>
            <a:normAutofit fontScale="92500" lnSpcReduction="10000"/>
          </a:bodyPr>
          <a:lstStyle/>
          <a:p>
            <a:pPr lvl="0" algn="just">
              <a:lnSpc>
                <a:spcPct val="115000"/>
              </a:lnSpc>
              <a:spcAft>
                <a:spcPts val="1000"/>
              </a:spcAft>
              <a:buClr>
                <a:srgbClr val="3891A7"/>
              </a:buClr>
            </a:pPr>
            <a:r>
              <a:rPr lang="ar-IQ" sz="3200" dirty="0" smtClean="0">
                <a:solidFill>
                  <a:srgbClr val="4F271C">
                    <a:shade val="30000"/>
                    <a:satMod val="150000"/>
                  </a:srgbClr>
                </a:solidFill>
                <a:ea typeface="Calibri"/>
                <a:cs typeface="Arial"/>
              </a:rPr>
              <a:t>في </a:t>
            </a:r>
            <a:r>
              <a:rPr lang="ar-SA" sz="3200" b="1" dirty="0" smtClean="0">
                <a:solidFill>
                  <a:srgbClr val="FF0000"/>
                </a:solidFill>
                <a:ea typeface="Calibri"/>
                <a:cs typeface="Arial"/>
              </a:rPr>
              <a:t>المجتمع اليوناني </a:t>
            </a:r>
            <a:r>
              <a:rPr lang="ar-SA" sz="3200" dirty="0" smtClean="0">
                <a:solidFill>
                  <a:srgbClr val="4F271C">
                    <a:shade val="30000"/>
                    <a:satMod val="150000"/>
                  </a:srgbClr>
                </a:solidFill>
                <a:ea typeface="Calibri"/>
                <a:cs typeface="Arial"/>
              </a:rPr>
              <a:t>فقد كان المعلمون الاوائل مثل سقراط وافلاطون</a:t>
            </a:r>
            <a:r>
              <a:rPr lang="ar-IQ" sz="3200" dirty="0" smtClean="0">
                <a:solidFill>
                  <a:srgbClr val="4F271C">
                    <a:shade val="30000"/>
                    <a:satMod val="150000"/>
                  </a:srgbClr>
                </a:solidFill>
                <a:ea typeface="Calibri"/>
                <a:cs typeface="Arial"/>
              </a:rPr>
              <a:t> </a:t>
            </a:r>
            <a:r>
              <a:rPr lang="ar-SA" sz="3200" dirty="0" smtClean="0">
                <a:solidFill>
                  <a:srgbClr val="4F271C">
                    <a:shade val="30000"/>
                    <a:satMod val="150000"/>
                  </a:srgbClr>
                </a:solidFill>
                <a:ea typeface="Calibri"/>
                <a:cs typeface="Arial"/>
              </a:rPr>
              <a:t>يستعملون وسائل تقويم شفوية ( حواريه )</a:t>
            </a:r>
          </a:p>
          <a:p>
            <a:pPr algn="just">
              <a:lnSpc>
                <a:spcPct val="115000"/>
              </a:lnSpc>
              <a:tabLst>
                <a:tab pos="-180340" algn="r"/>
              </a:tabLst>
            </a:pPr>
            <a:r>
              <a:rPr lang="ar-SA" sz="3200" dirty="0">
                <a:ea typeface="Calibri"/>
                <a:cs typeface="Arial"/>
              </a:rPr>
              <a:t>اما العرب المسلمون فأن الاختبارات كان لها الدور المهم في التاريخ العربي والاسلامي وخاصه في المجال التعليمي والمهني واستعمل العرب المسلمون الاختبارات على شكل اختبارات شفوية وتحريرية ففي (الكتاتيب) وهي تقابل المدرسة الابتدائية بشكل عام </a:t>
            </a:r>
            <a:r>
              <a:rPr lang="ar-SA" sz="3200" dirty="0" smtClean="0">
                <a:ea typeface="Calibri"/>
                <a:cs typeface="Arial"/>
              </a:rPr>
              <a:t>.</a:t>
            </a:r>
            <a:r>
              <a:rPr lang="ar-SA" sz="3200" dirty="0">
                <a:latin typeface="Calibri"/>
                <a:ea typeface="Calibri"/>
                <a:cs typeface="Arial"/>
              </a:rPr>
              <a:t> ومدتها خمس سنوات وعند انتهاء هذه المدة يمنح المعلم شهادة لمعرفة مدى حفظ القرآن الكريم وكان الاختبار يجري بشكل فردي , وكانت تعطي ثلاث تقديرات هي : ممتاز وتعطى للطالب الذي يحفظ القرآن من اوله الى اخره مع ضبطه بالشكل والاعراب والفهم وحسن الخط .</a:t>
            </a:r>
            <a:endParaRPr lang="en-US" sz="2000" dirty="0">
              <a:latin typeface="Calibri"/>
              <a:ea typeface="Calibri"/>
              <a:cs typeface="Arial"/>
            </a:endParaRPr>
          </a:p>
          <a:p>
            <a:pPr algn="just">
              <a:lnSpc>
                <a:spcPct val="115000"/>
              </a:lnSpc>
              <a:tabLst>
                <a:tab pos="-180340" algn="r"/>
              </a:tabLst>
            </a:pPr>
            <a:r>
              <a:rPr lang="ar-SA" sz="3200" dirty="0">
                <a:latin typeface="Calibri"/>
                <a:ea typeface="Calibri"/>
                <a:cs typeface="Arial"/>
              </a:rPr>
              <a:t>اما المتوسط فتعطى لمن يقرأ القرآن نظرا في المصحف مع ضبط الشكل والهجاء ؛ واما الضعيف فهو الذي يقرأ القرآن بدون ضبط الحروف .</a:t>
            </a:r>
            <a:endParaRPr lang="en-US" sz="2000" dirty="0">
              <a:latin typeface="Calibri"/>
              <a:ea typeface="Calibri"/>
              <a:cs typeface="Arial"/>
            </a:endParaRPr>
          </a:p>
          <a:p>
            <a:pPr lvl="0" algn="just">
              <a:lnSpc>
                <a:spcPct val="115000"/>
              </a:lnSpc>
              <a:spcAft>
                <a:spcPts val="1000"/>
              </a:spcAft>
              <a:buClr>
                <a:srgbClr val="3891A7"/>
              </a:buClr>
            </a:pPr>
            <a:endParaRPr lang="en-US" sz="3200" dirty="0" smtClean="0">
              <a:solidFill>
                <a:srgbClr val="4F271C">
                  <a:shade val="30000"/>
                  <a:satMod val="150000"/>
                </a:srgbClr>
              </a:solidFill>
              <a:latin typeface="Calibri"/>
              <a:ea typeface="Calibri"/>
              <a:cs typeface="Arial"/>
            </a:endParaRPr>
          </a:p>
          <a:p>
            <a:pPr algn="r"/>
            <a:endParaRPr lang="ar-IQ" dirty="0" smtClean="0"/>
          </a:p>
          <a:p>
            <a:pPr algn="r"/>
            <a:endParaRPr lang="ar-IQ" dirty="0" smtClean="0"/>
          </a:p>
          <a:p>
            <a:pPr algn="r"/>
            <a:endParaRPr lang="ar-IQ" dirty="0"/>
          </a:p>
          <a:p>
            <a:pPr algn="r"/>
            <a:endParaRPr lang="ar-IQ" sz="2000" b="1" dirty="0" smtClean="0">
              <a:solidFill>
                <a:srgbClr val="FF0000"/>
              </a:solidFill>
            </a:endParaRPr>
          </a:p>
        </p:txBody>
      </p:sp>
    </p:spTree>
    <p:extLst>
      <p:ext uri="{BB962C8B-B14F-4D97-AF65-F5344CB8AC3E}">
        <p14:creationId xmlns:p14="http://schemas.microsoft.com/office/powerpoint/2010/main" val="399525632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1065058861"/>
              </p:ext>
            </p:extLst>
          </p:nvPr>
        </p:nvGraphicFramePr>
        <p:xfrm>
          <a:off x="1432560" y="359898"/>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1052736"/>
            <a:ext cx="9108504" cy="5805264"/>
          </a:xfrm>
          <a:solidFill>
            <a:srgbClr val="FFFF00"/>
          </a:solidFill>
        </p:spPr>
        <p:txBody>
          <a:bodyPr>
            <a:normAutofit/>
          </a:bodyPr>
          <a:lstStyle/>
          <a:p>
            <a:pPr marL="0" algn="just">
              <a:lnSpc>
                <a:spcPct val="115000"/>
              </a:lnSpc>
              <a:spcBef>
                <a:spcPts val="0"/>
              </a:spcBef>
              <a:tabLst>
                <a:tab pos="5274310" algn="l"/>
              </a:tabLst>
            </a:pPr>
            <a:endParaRPr lang="ar-IQ" sz="1800" b="1" u="sng" dirty="0" smtClean="0">
              <a:solidFill>
                <a:srgbClr val="FF0000"/>
              </a:solidFill>
              <a:latin typeface="Calibri"/>
              <a:ea typeface="Times New Roman"/>
              <a:cs typeface="Times New Roman"/>
            </a:endParaRPr>
          </a:p>
          <a:p>
            <a:pPr algn="r">
              <a:lnSpc>
                <a:spcPct val="115000"/>
              </a:lnSpc>
              <a:tabLst>
                <a:tab pos="-180340" algn="r"/>
              </a:tabLst>
            </a:pPr>
            <a:r>
              <a:rPr lang="ar-SA" sz="2800" dirty="0">
                <a:latin typeface="Calibri"/>
                <a:ea typeface="Calibri"/>
                <a:cs typeface="Arial"/>
              </a:rPr>
              <a:t>بعد أن عم الظلام المعرفي واهملت المعارف في زمن القرون الوسطى فقد كان التقويم يقتصر فقط على مجرد عدد من الاسئلة الشفوية ويعتمد على الذاتية واستمر هذا الحال حتى القرن التاسع عشـــــــــــر .</a:t>
            </a:r>
            <a:endParaRPr lang="en-US" sz="1800" dirty="0">
              <a:latin typeface="Calibri"/>
              <a:ea typeface="Calibri"/>
              <a:cs typeface="Arial"/>
            </a:endParaRPr>
          </a:p>
          <a:p>
            <a:pPr algn="r"/>
            <a:r>
              <a:rPr lang="ar-SA" sz="2800" dirty="0" smtClean="0">
                <a:ea typeface="Calibri"/>
                <a:cs typeface="Arial"/>
              </a:rPr>
              <a:t> </a:t>
            </a:r>
            <a:r>
              <a:rPr lang="ar-SA" sz="2800" dirty="0">
                <a:ea typeface="Calibri"/>
                <a:cs typeface="Arial"/>
              </a:rPr>
              <a:t>أخذ المربون يدركون مساوئ الاعتماد كليا على التسميع الشفهي وظهر من يدعو الى استخدام الاختبارات التحريرية بدلا من الشفوية كأساس للالتحاق بالكليات والجامعات وخاصه في الولايات المتحدة الأمريكية </a:t>
            </a:r>
            <a:endParaRPr lang="ar-SA" sz="2800" dirty="0" smtClean="0">
              <a:ea typeface="Calibri"/>
              <a:cs typeface="Arial"/>
            </a:endParaRPr>
          </a:p>
          <a:p>
            <a:pPr algn="r"/>
            <a:r>
              <a:rPr lang="ar-SA" sz="2800" dirty="0">
                <a:ea typeface="Calibri"/>
                <a:cs typeface="Arial"/>
              </a:rPr>
              <a:t>ثم استخدم الامتحان التحريري </a:t>
            </a:r>
            <a:r>
              <a:rPr lang="ar-SA" sz="2800" dirty="0" smtClean="0">
                <a:ea typeface="Calibri"/>
                <a:cs typeface="Arial"/>
              </a:rPr>
              <a:t>نتيجة </a:t>
            </a:r>
            <a:r>
              <a:rPr lang="ar-SA" sz="2800" dirty="0">
                <a:ea typeface="Calibri"/>
                <a:cs typeface="Arial"/>
              </a:rPr>
              <a:t>لسهولة الحصول على المواد الكتابية وان هذا النوع من الاختبارات غالبا ما يتألف من مجموعة من الاسئلة تتطلب إجابات من نوع المقال وان هذه الاسئلة تسمح للطلبة بالتفكير بالإجابة في وقت واحد تسمح لهم بالتطبيق دون ان يشعر بالتوتر والخجل </a:t>
            </a:r>
            <a:endParaRPr lang="ar-SA" sz="2800" dirty="0" smtClean="0">
              <a:ea typeface="Calibri"/>
              <a:cs typeface="Arial"/>
            </a:endParaRPr>
          </a:p>
          <a:p>
            <a:pPr lvl="0" algn="r">
              <a:buClr>
                <a:srgbClr val="3891A7"/>
              </a:buClr>
            </a:pPr>
            <a:endParaRPr lang="ar-IQ" sz="8000" b="1" dirty="0">
              <a:solidFill>
                <a:srgbClr val="FF0000"/>
              </a:solidFill>
            </a:endParaRPr>
          </a:p>
          <a:p>
            <a:pPr algn="r"/>
            <a:endParaRPr lang="ar-IQ" sz="7400" b="1" dirty="0" smtClean="0">
              <a:solidFill>
                <a:srgbClr val="FF0000"/>
              </a:solidFill>
            </a:endParaRPr>
          </a:p>
        </p:txBody>
      </p:sp>
    </p:spTree>
    <p:extLst>
      <p:ext uri="{BB962C8B-B14F-4D97-AF65-F5344CB8AC3E}">
        <p14:creationId xmlns:p14="http://schemas.microsoft.com/office/powerpoint/2010/main" val="270205826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3764646297"/>
              </p:ext>
            </p:extLst>
          </p:nvPr>
        </p:nvGraphicFramePr>
        <p:xfrm>
          <a:off x="1432560" y="359898"/>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1052736"/>
            <a:ext cx="9108504" cy="5805264"/>
          </a:xfrm>
          <a:solidFill>
            <a:srgbClr val="FFFF00"/>
          </a:solidFill>
        </p:spPr>
        <p:txBody>
          <a:bodyPr>
            <a:normAutofit fontScale="62500" lnSpcReduction="20000"/>
          </a:bodyPr>
          <a:lstStyle/>
          <a:p>
            <a:pPr algn="r"/>
            <a:r>
              <a:rPr lang="ar-SA" sz="5100" dirty="0" smtClean="0">
                <a:ea typeface="Calibri"/>
                <a:cs typeface="Arial"/>
              </a:rPr>
              <a:t>في </a:t>
            </a:r>
            <a:r>
              <a:rPr lang="ar-SA" sz="5100" dirty="0">
                <a:ea typeface="Calibri"/>
                <a:cs typeface="Arial"/>
              </a:rPr>
              <a:t>اوائل القرن العشرين شهدت ظهور حدث هام هو ادخال اول وسيله من الوسائل الشائعة في قياس الذكاء على يد (بينيه وسيمون ) حيث وضع (الفريد بينيه ) بالاشتراك مع زميل له (سيمون) بوضع اول اختبار للذكاء عام (1905 م) </a:t>
            </a:r>
            <a:endParaRPr lang="ar-SA" sz="5100" dirty="0" smtClean="0">
              <a:ea typeface="Calibri"/>
              <a:cs typeface="Arial"/>
            </a:endParaRPr>
          </a:p>
          <a:p>
            <a:pPr algn="r"/>
            <a:r>
              <a:rPr lang="ar-SA" sz="5100" dirty="0" smtClean="0">
                <a:ea typeface="Calibri"/>
                <a:cs typeface="Arial"/>
              </a:rPr>
              <a:t>ثم </a:t>
            </a:r>
            <a:r>
              <a:rPr lang="ar-SA" sz="5100" dirty="0">
                <a:ea typeface="Calibri"/>
                <a:cs typeface="Arial"/>
              </a:rPr>
              <a:t>ظهور حركة تعرف بــ </a:t>
            </a:r>
            <a:r>
              <a:rPr lang="ar-SA" sz="5100" dirty="0">
                <a:solidFill>
                  <a:srgbClr val="FF0000"/>
                </a:solidFill>
                <a:ea typeface="Calibri"/>
                <a:cs typeface="Arial"/>
              </a:rPr>
              <a:t>(حركة القياس والاختبار )</a:t>
            </a:r>
            <a:r>
              <a:rPr lang="ar-SA" sz="5100" dirty="0">
                <a:ea typeface="Calibri"/>
                <a:cs typeface="Arial"/>
              </a:rPr>
              <a:t>التي استمرت قائمة خلال الربع الأول من القرن العشرين </a:t>
            </a:r>
            <a:endParaRPr lang="ar-SA" sz="5100" dirty="0" smtClean="0">
              <a:ea typeface="Calibri"/>
              <a:cs typeface="Arial"/>
            </a:endParaRPr>
          </a:p>
          <a:p>
            <a:pPr algn="r"/>
            <a:r>
              <a:rPr lang="ar-SA" sz="5100" dirty="0" smtClean="0">
                <a:ea typeface="Calibri"/>
                <a:cs typeface="Arial"/>
              </a:rPr>
              <a:t>رافقت </a:t>
            </a:r>
            <a:r>
              <a:rPr lang="ar-SA" sz="5100" dirty="0">
                <a:ea typeface="Calibri"/>
                <a:cs typeface="Arial"/>
              </a:rPr>
              <a:t>هذه الحركة ظهور مجموعة من النظريات والاساليب التي تدور حول موضوعات مختلفة مثل ثبات الاختبار وصدقه وتقدير النتائج بالعلامات . وفي العقد الرابع من القرن العشرين ظهرت (</a:t>
            </a:r>
            <a:r>
              <a:rPr lang="ar-SA" sz="5100" dirty="0">
                <a:solidFill>
                  <a:srgbClr val="FF0000"/>
                </a:solidFill>
                <a:ea typeface="Calibri"/>
                <a:cs typeface="Arial"/>
              </a:rPr>
              <a:t>حركة التقويم التربوي </a:t>
            </a:r>
            <a:r>
              <a:rPr lang="ar-SA" sz="5100" dirty="0">
                <a:ea typeface="Calibri"/>
                <a:cs typeface="Arial"/>
              </a:rPr>
              <a:t>) وتميزت هه المرحلة بظهور العديد من المجلات التربوية والنشرات الخاصة بأجراء الاختبارات </a:t>
            </a:r>
            <a:endParaRPr lang="ar-IQ" sz="5100" dirty="0" smtClean="0">
              <a:solidFill>
                <a:srgbClr val="4F271C">
                  <a:shade val="30000"/>
                  <a:satMod val="150000"/>
                </a:srgbClr>
              </a:solidFill>
              <a:ea typeface="Calibri"/>
              <a:cs typeface="Arial"/>
            </a:endParaRPr>
          </a:p>
          <a:p>
            <a:pPr marL="933450" marR="476250" algn="r">
              <a:lnSpc>
                <a:spcPct val="115000"/>
              </a:lnSpc>
              <a:spcBef>
                <a:spcPts val="0"/>
              </a:spcBef>
            </a:pPr>
            <a:r>
              <a:rPr lang="ar-SA" sz="11200" dirty="0">
                <a:solidFill>
                  <a:srgbClr val="000000"/>
                </a:solidFill>
                <a:latin typeface="Calibri"/>
                <a:ea typeface="Times New Roman"/>
                <a:cs typeface="Times New Roman"/>
              </a:rPr>
              <a:t> </a:t>
            </a:r>
            <a:endParaRPr lang="ar-IQ" dirty="0" smtClean="0"/>
          </a:p>
          <a:p>
            <a:pPr lvl="0" algn="r">
              <a:buClr>
                <a:srgbClr val="3891A7"/>
              </a:buClr>
            </a:pPr>
            <a:endParaRPr lang="ar-IQ" sz="8000" b="1" dirty="0">
              <a:solidFill>
                <a:srgbClr val="FF0000"/>
              </a:solidFill>
            </a:endParaRPr>
          </a:p>
          <a:p>
            <a:pPr algn="r"/>
            <a:endParaRPr lang="ar-IQ" sz="7400" b="1" dirty="0" smtClean="0">
              <a:solidFill>
                <a:srgbClr val="FF0000"/>
              </a:solidFill>
            </a:endParaRPr>
          </a:p>
        </p:txBody>
      </p:sp>
    </p:spTree>
    <p:extLst>
      <p:ext uri="{BB962C8B-B14F-4D97-AF65-F5344CB8AC3E}">
        <p14:creationId xmlns:p14="http://schemas.microsoft.com/office/powerpoint/2010/main" val="12552585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921655972"/>
              </p:ext>
            </p:extLst>
          </p:nvPr>
        </p:nvGraphicFramePr>
        <p:xfrm>
          <a:off x="1432560" y="359898"/>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1052736"/>
            <a:ext cx="9108504" cy="5805264"/>
          </a:xfrm>
          <a:solidFill>
            <a:srgbClr val="FFFF00"/>
          </a:solidFill>
        </p:spPr>
        <p:txBody>
          <a:bodyPr>
            <a:normAutofit fontScale="25000" lnSpcReduction="20000"/>
          </a:bodyPr>
          <a:lstStyle/>
          <a:p>
            <a:pPr algn="just">
              <a:lnSpc>
                <a:spcPct val="115000"/>
              </a:lnSpc>
              <a:tabLst>
                <a:tab pos="-180340" algn="r"/>
              </a:tabLst>
            </a:pPr>
            <a:r>
              <a:rPr lang="ar-SA" sz="9600" dirty="0">
                <a:latin typeface="Calibri"/>
                <a:ea typeface="Calibri"/>
                <a:cs typeface="Arial"/>
              </a:rPr>
              <a:t>ويمكن ايجاز ما يخص عن هذه الحركة بالآتي :-</a:t>
            </a:r>
            <a:endParaRPr lang="en-US" sz="6400" dirty="0">
              <a:latin typeface="Calibri"/>
              <a:ea typeface="Calibri"/>
              <a:cs typeface="Arial"/>
            </a:endParaRPr>
          </a:p>
          <a:p>
            <a:pPr algn="just">
              <a:lnSpc>
                <a:spcPct val="115000"/>
              </a:lnSpc>
              <a:tabLst>
                <a:tab pos="-180340" algn="r"/>
              </a:tabLst>
            </a:pPr>
            <a:r>
              <a:rPr lang="ar-SA" sz="9600" dirty="0">
                <a:latin typeface="Calibri"/>
                <a:ea typeface="Calibri"/>
                <a:cs typeface="Arial"/>
              </a:rPr>
              <a:t>1. أن الاختبار لا يمكن بأي حال من الاحوال اعتباره غاية في ذاته ، ولا قيمة حقيقية له ألا اذا اعتبر جزءا متكاملا من العملية التربوية .</a:t>
            </a:r>
            <a:endParaRPr lang="en-US" sz="6400" dirty="0">
              <a:latin typeface="Calibri"/>
              <a:ea typeface="Calibri"/>
              <a:cs typeface="Arial"/>
            </a:endParaRPr>
          </a:p>
          <a:p>
            <a:pPr algn="just">
              <a:lnSpc>
                <a:spcPct val="115000"/>
              </a:lnSpc>
              <a:tabLst>
                <a:tab pos="-180340" algn="r"/>
              </a:tabLst>
            </a:pPr>
            <a:r>
              <a:rPr lang="ar-SA" sz="9600" dirty="0">
                <a:latin typeface="Calibri"/>
                <a:ea typeface="Calibri"/>
                <a:cs typeface="Arial"/>
              </a:rPr>
              <a:t>2. استخدام مصطلح التقويم بدلا من القياس باعتبار ان التقويم التربوي أكثر شمولا .</a:t>
            </a:r>
            <a:endParaRPr lang="en-US" sz="6400" dirty="0">
              <a:latin typeface="Calibri"/>
              <a:ea typeface="Calibri"/>
              <a:cs typeface="Arial"/>
            </a:endParaRPr>
          </a:p>
          <a:p>
            <a:pPr algn="just">
              <a:lnSpc>
                <a:spcPct val="115000"/>
              </a:lnSpc>
              <a:tabLst>
                <a:tab pos="-180340" algn="r"/>
              </a:tabLst>
            </a:pPr>
            <a:r>
              <a:rPr lang="ar-SA" sz="9600" dirty="0">
                <a:latin typeface="Calibri"/>
                <a:ea typeface="Calibri"/>
                <a:cs typeface="Arial"/>
              </a:rPr>
              <a:t>3. الخطوة الاولى من تخطيط أي برامج يجب أن يبدأ أولا بتحديد دقيق للأهداف التعليمية .</a:t>
            </a:r>
            <a:endParaRPr lang="en-US" sz="6400" dirty="0">
              <a:latin typeface="Calibri"/>
              <a:ea typeface="Calibri"/>
              <a:cs typeface="Arial"/>
            </a:endParaRPr>
          </a:p>
          <a:p>
            <a:pPr algn="just">
              <a:lnSpc>
                <a:spcPct val="115000"/>
              </a:lnSpc>
              <a:tabLst>
                <a:tab pos="-180340" algn="r"/>
              </a:tabLst>
            </a:pPr>
            <a:r>
              <a:rPr lang="ar-SA" sz="9600" dirty="0">
                <a:latin typeface="Calibri"/>
                <a:ea typeface="Calibri"/>
                <a:cs typeface="Arial"/>
              </a:rPr>
              <a:t>4. لكي يكون البرنامج التعليمي أكثر شمولا </a:t>
            </a:r>
            <a:r>
              <a:rPr lang="ar-SA" sz="9600" b="1" dirty="0">
                <a:solidFill>
                  <a:srgbClr val="FF0000"/>
                </a:solidFill>
                <a:latin typeface="Calibri"/>
                <a:ea typeface="Calibri"/>
                <a:cs typeface="Arial"/>
              </a:rPr>
              <a:t>يجب أن يستخدم اساليب متنوعه </a:t>
            </a:r>
            <a:r>
              <a:rPr lang="ar-SA" sz="9600" dirty="0">
                <a:latin typeface="Calibri"/>
                <a:ea typeface="Calibri"/>
                <a:cs typeface="Arial"/>
              </a:rPr>
              <a:t>وهذا يعني أن هنالك مهمة يمكن تقويمها باستخدام الاختبارات وهنالك سمة يتطلب تقويمها باستخدام الملاحظة وثمة سمة أخرى يجب استخدام اساليب مختلفة .</a:t>
            </a:r>
            <a:endParaRPr lang="en-US" sz="6400" dirty="0">
              <a:latin typeface="Calibri"/>
              <a:ea typeface="Calibri"/>
              <a:cs typeface="Arial"/>
            </a:endParaRPr>
          </a:p>
          <a:p>
            <a:pPr algn="just">
              <a:lnSpc>
                <a:spcPct val="115000"/>
              </a:lnSpc>
              <a:tabLst>
                <a:tab pos="-180340" algn="r"/>
              </a:tabLst>
            </a:pPr>
            <a:r>
              <a:rPr lang="ar-SA" sz="9600" dirty="0">
                <a:latin typeface="Calibri"/>
                <a:ea typeface="Calibri"/>
                <a:cs typeface="Arial"/>
              </a:rPr>
              <a:t>5. يجب على المدرس أن </a:t>
            </a:r>
            <a:r>
              <a:rPr lang="ar-SA" sz="9600" b="1" dirty="0">
                <a:solidFill>
                  <a:srgbClr val="FF0000"/>
                </a:solidFill>
                <a:latin typeface="Calibri"/>
                <a:ea typeface="Calibri"/>
                <a:cs typeface="Arial"/>
              </a:rPr>
              <a:t>يتوصل الى فهم تام للعلاقة بين الاهداف التعليمية وطرق التقويم </a:t>
            </a:r>
            <a:r>
              <a:rPr lang="ar-SA" sz="9600" dirty="0">
                <a:latin typeface="Calibri"/>
                <a:ea typeface="Calibri"/>
                <a:cs typeface="Arial"/>
              </a:rPr>
              <a:t>وأن يلم بعدد كبير من الوسائل والاساليب المتنوعة .</a:t>
            </a:r>
            <a:endParaRPr lang="en-US" sz="6400" dirty="0">
              <a:latin typeface="Calibri"/>
              <a:ea typeface="Calibri"/>
              <a:cs typeface="Arial"/>
            </a:endParaRPr>
          </a:p>
          <a:p>
            <a:pPr algn="just">
              <a:lnSpc>
                <a:spcPct val="115000"/>
              </a:lnSpc>
              <a:tabLst>
                <a:tab pos="-180340" algn="r"/>
              </a:tabLst>
            </a:pPr>
            <a:r>
              <a:rPr lang="ar-SA" sz="9600" dirty="0">
                <a:latin typeface="Calibri"/>
                <a:ea typeface="Calibri"/>
                <a:cs typeface="Arial"/>
              </a:rPr>
              <a:t>وبعد الحرب العالمية الثانية </a:t>
            </a:r>
            <a:r>
              <a:rPr lang="ar-SA" sz="9600" b="1" dirty="0">
                <a:solidFill>
                  <a:srgbClr val="FF0000"/>
                </a:solidFill>
                <a:latin typeface="Calibri"/>
                <a:ea typeface="Calibri"/>
                <a:cs typeface="Arial"/>
              </a:rPr>
              <a:t>ظهر علم الاحصاء الوصفي والاستدلالي </a:t>
            </a:r>
            <a:r>
              <a:rPr lang="ar-SA" sz="9600" dirty="0">
                <a:latin typeface="Calibri"/>
                <a:ea typeface="Calibri"/>
                <a:cs typeface="Arial"/>
              </a:rPr>
              <a:t>الذي أثر في تطور التقويم والقياس التربوي وجعله أكثر دقة وعملية وشمول وخلاصة القول فأن </a:t>
            </a:r>
            <a:r>
              <a:rPr lang="ar-SA" sz="9600" dirty="0" smtClean="0">
                <a:latin typeface="Calibri"/>
                <a:ea typeface="Calibri"/>
                <a:cs typeface="Arial"/>
              </a:rPr>
              <a:t>(ادوارد لي </a:t>
            </a:r>
            <a:r>
              <a:rPr lang="ar-SA" sz="9600" dirty="0" err="1">
                <a:latin typeface="Calibri"/>
                <a:ea typeface="Calibri"/>
                <a:cs typeface="Arial"/>
              </a:rPr>
              <a:t>ثورندايك</a:t>
            </a:r>
            <a:r>
              <a:rPr lang="ar-SA" sz="9600" dirty="0">
                <a:latin typeface="Calibri"/>
                <a:ea typeface="Calibri"/>
                <a:cs typeface="Arial"/>
              </a:rPr>
              <a:t> ) قد لخص تطور القياس بمقولته الشهيرة ( أن القياس في العصور القديمة يمثل </a:t>
            </a:r>
            <a:r>
              <a:rPr lang="ar-SA" sz="9600" b="1" dirty="0">
                <a:solidFill>
                  <a:srgbClr val="FF0000"/>
                </a:solidFill>
                <a:latin typeface="Calibri"/>
                <a:ea typeface="Calibri"/>
                <a:cs typeface="Arial"/>
              </a:rPr>
              <a:t>ظاهرة</a:t>
            </a:r>
            <a:r>
              <a:rPr lang="ar-SA" sz="9600" dirty="0">
                <a:latin typeface="Calibri"/>
                <a:ea typeface="Calibri"/>
                <a:cs typeface="Arial"/>
              </a:rPr>
              <a:t> وفي العصور الوسطى يمثل </a:t>
            </a:r>
            <a:r>
              <a:rPr lang="ar-SA" sz="9600" b="1" dirty="0">
                <a:solidFill>
                  <a:srgbClr val="FF0000"/>
                </a:solidFill>
                <a:latin typeface="Calibri"/>
                <a:ea typeface="Calibri"/>
                <a:cs typeface="Arial"/>
              </a:rPr>
              <a:t>كطريقة</a:t>
            </a:r>
            <a:r>
              <a:rPr lang="ar-SA" sz="9600" dirty="0">
                <a:latin typeface="Calibri"/>
                <a:ea typeface="Calibri"/>
                <a:cs typeface="Arial"/>
              </a:rPr>
              <a:t> وفي العصور الحديثة </a:t>
            </a:r>
            <a:r>
              <a:rPr lang="ar-SA" sz="9600" b="1" dirty="0">
                <a:solidFill>
                  <a:srgbClr val="FF0000"/>
                </a:solidFill>
                <a:latin typeface="Calibri"/>
                <a:ea typeface="Calibri"/>
                <a:cs typeface="Arial"/>
              </a:rPr>
              <a:t>علم قائم بذاته </a:t>
            </a:r>
            <a:r>
              <a:rPr lang="ar-SA" sz="9600" dirty="0">
                <a:latin typeface="Calibri"/>
                <a:ea typeface="Calibri"/>
                <a:cs typeface="Arial"/>
              </a:rPr>
              <a:t>.</a:t>
            </a:r>
            <a:endParaRPr lang="en-US" sz="6400" dirty="0">
              <a:latin typeface="Calibri"/>
              <a:ea typeface="Calibri"/>
              <a:cs typeface="Arial"/>
            </a:endParaRPr>
          </a:p>
          <a:p>
            <a:pPr algn="just">
              <a:lnSpc>
                <a:spcPct val="115000"/>
              </a:lnSpc>
              <a:tabLst>
                <a:tab pos="-180340" algn="r"/>
              </a:tabLst>
            </a:pPr>
            <a:r>
              <a:rPr lang="ar-SA" sz="5400" dirty="0">
                <a:latin typeface="Calibri"/>
                <a:ea typeface="Calibri"/>
                <a:cs typeface="Arial"/>
              </a:rPr>
              <a:t> </a:t>
            </a:r>
            <a:endParaRPr lang="en-US" sz="4000" dirty="0">
              <a:latin typeface="Calibri"/>
              <a:ea typeface="Calibri"/>
              <a:cs typeface="Arial"/>
            </a:endParaRPr>
          </a:p>
          <a:p>
            <a:pPr marL="933450" marR="476250" algn="r">
              <a:lnSpc>
                <a:spcPct val="115000"/>
              </a:lnSpc>
              <a:spcBef>
                <a:spcPts val="0"/>
              </a:spcBef>
            </a:pPr>
            <a:r>
              <a:rPr lang="ar-SA" sz="11200" dirty="0">
                <a:solidFill>
                  <a:srgbClr val="000000"/>
                </a:solidFill>
                <a:latin typeface="Calibri"/>
                <a:ea typeface="Times New Roman"/>
                <a:cs typeface="Times New Roman"/>
              </a:rPr>
              <a:t> </a:t>
            </a:r>
            <a:endParaRPr lang="ar-IQ" dirty="0" smtClean="0"/>
          </a:p>
          <a:p>
            <a:pPr lvl="0" algn="r">
              <a:buClr>
                <a:srgbClr val="3891A7"/>
              </a:buClr>
            </a:pPr>
            <a:endParaRPr lang="ar-IQ" sz="8000" b="1" dirty="0">
              <a:solidFill>
                <a:srgbClr val="FF0000"/>
              </a:solidFill>
            </a:endParaRPr>
          </a:p>
          <a:p>
            <a:pPr algn="r"/>
            <a:endParaRPr lang="ar-IQ" sz="7400" b="1" dirty="0" smtClean="0">
              <a:solidFill>
                <a:srgbClr val="FF0000"/>
              </a:solidFill>
            </a:endParaRPr>
          </a:p>
        </p:txBody>
      </p:sp>
    </p:spTree>
    <p:extLst>
      <p:ext uri="{BB962C8B-B14F-4D97-AF65-F5344CB8AC3E}">
        <p14:creationId xmlns:p14="http://schemas.microsoft.com/office/powerpoint/2010/main" val="11843635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1715219568"/>
              </p:ext>
            </p:extLst>
          </p:nvPr>
        </p:nvGraphicFramePr>
        <p:xfrm>
          <a:off x="1432560" y="359898"/>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1052736"/>
            <a:ext cx="9108504" cy="5805264"/>
          </a:xfrm>
          <a:solidFill>
            <a:srgbClr val="FFFF00"/>
          </a:solidFill>
        </p:spPr>
        <p:txBody>
          <a:bodyPr>
            <a:normAutofit fontScale="92500" lnSpcReduction="10000"/>
          </a:bodyPr>
          <a:lstStyle/>
          <a:p>
            <a:pPr algn="r"/>
            <a:r>
              <a:rPr lang="ar-IQ" dirty="0" smtClean="0"/>
              <a:t> </a:t>
            </a:r>
            <a:endParaRPr lang="ar-IQ" b="1" dirty="0" smtClean="0">
              <a:solidFill>
                <a:srgbClr val="FF0000"/>
              </a:solidFill>
            </a:endParaRPr>
          </a:p>
          <a:p>
            <a:pPr marL="342900" lvl="0" indent="-342900" algn="just">
              <a:buClr>
                <a:srgbClr val="3891A7"/>
              </a:buClr>
              <a:buFont typeface="+mj-lt"/>
              <a:buAutoNum type="arabicPeriod"/>
            </a:pPr>
            <a:r>
              <a:rPr lang="ar-IQ" sz="3200" dirty="0">
                <a:solidFill>
                  <a:srgbClr val="4F271C">
                    <a:shade val="30000"/>
                    <a:satMod val="150000"/>
                  </a:srgbClr>
                </a:solidFill>
                <a:latin typeface="Times New Roman"/>
                <a:ea typeface="Calibri"/>
                <a:cs typeface="Arial"/>
              </a:rPr>
              <a:t>( </a:t>
            </a:r>
            <a:r>
              <a:rPr lang="ar-IQ" sz="3200" b="1" dirty="0">
                <a:solidFill>
                  <a:srgbClr val="00B0F0"/>
                </a:solidFill>
                <a:latin typeface="Times New Roman"/>
                <a:ea typeface="Calibri"/>
                <a:cs typeface="Arial"/>
              </a:rPr>
              <a:t>وصف البيانات باستخدام الارقام </a:t>
            </a:r>
            <a:r>
              <a:rPr lang="ar-IQ" sz="3200" dirty="0">
                <a:solidFill>
                  <a:srgbClr val="4F271C">
                    <a:shade val="30000"/>
                    <a:satMod val="150000"/>
                  </a:srgbClr>
                </a:solidFill>
                <a:latin typeface="Times New Roman"/>
                <a:ea typeface="Calibri"/>
                <a:cs typeface="Arial"/>
              </a:rPr>
              <a:t>) </a:t>
            </a:r>
          </a:p>
          <a:p>
            <a:pPr marL="342900" lvl="0" indent="-342900" algn="just">
              <a:buClr>
                <a:srgbClr val="3891A7"/>
              </a:buClr>
              <a:buFont typeface="+mj-lt"/>
              <a:buAutoNum type="arabicPeriod"/>
            </a:pPr>
            <a:r>
              <a:rPr lang="ar-IQ" sz="3200" dirty="0">
                <a:solidFill>
                  <a:srgbClr val="4F271C">
                    <a:shade val="30000"/>
                    <a:satMod val="150000"/>
                  </a:srgbClr>
                </a:solidFill>
                <a:latin typeface="Times New Roman"/>
                <a:ea typeface="Calibri"/>
                <a:cs typeface="Arial"/>
              </a:rPr>
              <a:t>(</a:t>
            </a:r>
            <a:r>
              <a:rPr lang="ar-IQ" sz="3200" b="1" dirty="0">
                <a:solidFill>
                  <a:srgbClr val="7030A0"/>
                </a:solidFill>
                <a:latin typeface="Times New Roman"/>
                <a:ea typeface="Calibri"/>
                <a:cs typeface="Arial"/>
              </a:rPr>
              <a:t>عملية مقارنة بعض خصائص الشيء</a:t>
            </a:r>
            <a:r>
              <a:rPr lang="ar-IQ" sz="3200" b="1" dirty="0">
                <a:solidFill>
                  <a:srgbClr val="00B050"/>
                </a:solidFill>
                <a:latin typeface="Times New Roman"/>
                <a:ea typeface="Calibri"/>
                <a:cs typeface="Arial"/>
              </a:rPr>
              <a:t> بوسيلة مقننة سلفا لقياس تلك الخصائص</a:t>
            </a:r>
            <a:r>
              <a:rPr lang="ar-IQ" sz="3200" dirty="0">
                <a:solidFill>
                  <a:srgbClr val="4F271C">
                    <a:shade val="30000"/>
                    <a:satMod val="150000"/>
                  </a:srgbClr>
                </a:solidFill>
                <a:latin typeface="Times New Roman"/>
                <a:ea typeface="Calibri"/>
                <a:cs typeface="Arial"/>
              </a:rPr>
              <a:t>). </a:t>
            </a:r>
          </a:p>
          <a:p>
            <a:pPr marL="342900" lvl="0" indent="-342900" algn="just">
              <a:buClr>
                <a:srgbClr val="3891A7"/>
              </a:buClr>
              <a:buFont typeface="+mj-lt"/>
              <a:buAutoNum type="arabicPeriod"/>
            </a:pPr>
            <a:r>
              <a:rPr lang="ar-IQ" sz="3200" dirty="0">
                <a:solidFill>
                  <a:srgbClr val="4F271C">
                    <a:shade val="30000"/>
                    <a:satMod val="150000"/>
                  </a:srgbClr>
                </a:solidFill>
                <a:latin typeface="Times New Roman"/>
                <a:ea typeface="Calibri"/>
                <a:cs typeface="Arial"/>
              </a:rPr>
              <a:t>(</a:t>
            </a:r>
            <a:r>
              <a:rPr lang="ar-IQ" sz="3200" b="1" dirty="0">
                <a:solidFill>
                  <a:srgbClr val="FF0000"/>
                </a:solidFill>
                <a:latin typeface="Times New Roman"/>
                <a:ea typeface="Calibri"/>
                <a:cs typeface="Arial"/>
              </a:rPr>
              <a:t>القياس التربوي </a:t>
            </a:r>
            <a:r>
              <a:rPr lang="ar-IQ" sz="3200" b="1" dirty="0">
                <a:solidFill>
                  <a:srgbClr val="7030A0"/>
                </a:solidFill>
                <a:latin typeface="Times New Roman"/>
                <a:ea typeface="Calibri"/>
                <a:cs typeface="Arial"/>
              </a:rPr>
              <a:t>هو عملية الحصول على </a:t>
            </a:r>
            <a:r>
              <a:rPr lang="ar-IQ" sz="3200" b="1" dirty="0">
                <a:solidFill>
                  <a:srgbClr val="00B0F0"/>
                </a:solidFill>
                <a:latin typeface="Times New Roman"/>
                <a:ea typeface="Calibri"/>
                <a:cs typeface="Arial"/>
              </a:rPr>
              <a:t>تمثيل كمي </a:t>
            </a:r>
            <a:r>
              <a:rPr lang="ar-IQ" sz="3200" b="1" dirty="0">
                <a:solidFill>
                  <a:srgbClr val="FF0000"/>
                </a:solidFill>
                <a:latin typeface="Times New Roman"/>
                <a:ea typeface="Calibri"/>
                <a:cs typeface="Arial"/>
              </a:rPr>
              <a:t>للدرجة التي تعكس فيها وجود </a:t>
            </a:r>
            <a:r>
              <a:rPr lang="ar-IQ" sz="3200" b="1" dirty="0">
                <a:solidFill>
                  <a:srgbClr val="00B050"/>
                </a:solidFill>
                <a:latin typeface="Times New Roman"/>
                <a:ea typeface="Calibri"/>
                <a:cs typeface="Arial"/>
              </a:rPr>
              <a:t>سمة معينة عند التلميذ</a:t>
            </a:r>
            <a:r>
              <a:rPr lang="ar-IQ" sz="3200" dirty="0">
                <a:solidFill>
                  <a:srgbClr val="4F271C">
                    <a:shade val="30000"/>
                    <a:satMod val="150000"/>
                  </a:srgbClr>
                </a:solidFill>
                <a:latin typeface="Times New Roman"/>
                <a:ea typeface="Calibri"/>
                <a:cs typeface="Arial"/>
              </a:rPr>
              <a:t>)</a:t>
            </a:r>
            <a:endParaRPr lang="en-US" sz="1600" dirty="0">
              <a:solidFill>
                <a:srgbClr val="4F271C">
                  <a:shade val="30000"/>
                  <a:satMod val="150000"/>
                </a:srgbClr>
              </a:solidFill>
              <a:latin typeface="Times New Roman"/>
              <a:ea typeface="Calibri"/>
              <a:cs typeface="Arial"/>
            </a:endParaRPr>
          </a:p>
          <a:p>
            <a:pPr lvl="0" algn="just">
              <a:lnSpc>
                <a:spcPct val="115000"/>
              </a:lnSpc>
              <a:spcAft>
                <a:spcPts val="1000"/>
              </a:spcAft>
              <a:buClr>
                <a:srgbClr val="3891A7"/>
              </a:buClr>
            </a:pPr>
            <a:r>
              <a:rPr lang="ar-IQ" dirty="0">
                <a:solidFill>
                  <a:srgbClr val="4F271C">
                    <a:shade val="30000"/>
                    <a:satMod val="150000"/>
                  </a:srgbClr>
                </a:solidFill>
                <a:latin typeface="Calibri"/>
                <a:ea typeface="Calibri"/>
                <a:cs typeface="Arial"/>
              </a:rPr>
              <a:t>  وعند </a:t>
            </a:r>
            <a:r>
              <a:rPr lang="ar-IQ" b="1" dirty="0">
                <a:solidFill>
                  <a:srgbClr val="4F271C">
                    <a:shade val="30000"/>
                    <a:satMod val="150000"/>
                  </a:srgbClr>
                </a:solidFill>
                <a:latin typeface="Calibri"/>
                <a:ea typeface="Calibri"/>
                <a:cs typeface="Arial"/>
              </a:rPr>
              <a:t>ملاحظة هذه التعريفات</a:t>
            </a:r>
            <a:r>
              <a:rPr lang="ar-IQ" dirty="0">
                <a:solidFill>
                  <a:srgbClr val="4F271C">
                    <a:shade val="30000"/>
                    <a:satMod val="150000"/>
                  </a:srgbClr>
                </a:solidFill>
                <a:latin typeface="Calibri"/>
                <a:ea typeface="Calibri"/>
                <a:cs typeface="Arial"/>
              </a:rPr>
              <a:t> نجد انها تتضمن ثلاثة امور هي :</a:t>
            </a:r>
            <a:endParaRPr lang="en-US" sz="1100" dirty="0">
              <a:solidFill>
                <a:srgbClr val="4F271C">
                  <a:shade val="30000"/>
                  <a:satMod val="150000"/>
                </a:srgbClr>
              </a:solidFill>
              <a:latin typeface="Calibri"/>
              <a:ea typeface="Calibri"/>
              <a:cs typeface="Arial"/>
            </a:endParaRPr>
          </a:p>
          <a:p>
            <a:pPr marL="342900" lvl="0" indent="-342900" algn="just">
              <a:lnSpc>
                <a:spcPct val="115000"/>
              </a:lnSpc>
              <a:spcAft>
                <a:spcPts val="1000"/>
              </a:spcAft>
              <a:buClr>
                <a:srgbClr val="3891A7"/>
              </a:buClr>
              <a:buFont typeface="+mj-lt"/>
              <a:buAutoNum type="arabicPeriod"/>
            </a:pPr>
            <a:r>
              <a:rPr lang="ar-IQ" b="1" dirty="0">
                <a:solidFill>
                  <a:srgbClr val="FF0000"/>
                </a:solidFill>
                <a:latin typeface="Calibri"/>
                <a:ea typeface="Calibri"/>
                <a:cs typeface="Arial"/>
              </a:rPr>
              <a:t>التكميم:</a:t>
            </a:r>
            <a:r>
              <a:rPr lang="ar-IQ" dirty="0">
                <a:solidFill>
                  <a:srgbClr val="4F271C">
                    <a:shade val="30000"/>
                    <a:satMod val="150000"/>
                  </a:srgbClr>
                </a:solidFill>
                <a:latin typeface="Calibri"/>
                <a:ea typeface="Calibri"/>
                <a:cs typeface="Arial"/>
              </a:rPr>
              <a:t> اي التقدير الكمي للشيء. ارقام</a:t>
            </a:r>
            <a:endParaRPr lang="en-US" sz="1100" dirty="0">
              <a:solidFill>
                <a:srgbClr val="4F271C">
                  <a:shade val="30000"/>
                  <a:satMod val="150000"/>
                </a:srgbClr>
              </a:solidFill>
              <a:latin typeface="Calibri"/>
              <a:ea typeface="Calibri"/>
              <a:cs typeface="Arial"/>
            </a:endParaRPr>
          </a:p>
          <a:p>
            <a:pPr marL="342900" lvl="0" indent="-342900" algn="just">
              <a:lnSpc>
                <a:spcPct val="115000"/>
              </a:lnSpc>
              <a:spcAft>
                <a:spcPts val="1000"/>
              </a:spcAft>
              <a:buClr>
                <a:srgbClr val="3891A7"/>
              </a:buClr>
              <a:buFont typeface="+mj-lt"/>
              <a:buAutoNum type="arabicPeriod"/>
            </a:pPr>
            <a:r>
              <a:rPr lang="ar-IQ" b="1" dirty="0">
                <a:solidFill>
                  <a:srgbClr val="00B050"/>
                </a:solidFill>
                <a:latin typeface="Calibri"/>
                <a:ea typeface="Calibri"/>
                <a:cs typeface="Arial"/>
              </a:rPr>
              <a:t>وجود مقياس </a:t>
            </a:r>
            <a:r>
              <a:rPr lang="ar-SA" b="1" dirty="0">
                <a:solidFill>
                  <a:srgbClr val="4F271C">
                    <a:shade val="30000"/>
                    <a:satMod val="150000"/>
                  </a:srgbClr>
                </a:solidFill>
                <a:latin typeface="Calibri"/>
                <a:ea typeface="Calibri"/>
                <a:cs typeface="Arial"/>
              </a:rPr>
              <a:t>–وزن- طول - درجة</a:t>
            </a:r>
            <a:endParaRPr lang="en-US" sz="1100" dirty="0">
              <a:solidFill>
                <a:srgbClr val="4F271C">
                  <a:shade val="30000"/>
                  <a:satMod val="150000"/>
                </a:srgbClr>
              </a:solidFill>
              <a:latin typeface="Calibri"/>
              <a:ea typeface="Calibri"/>
              <a:cs typeface="Arial"/>
            </a:endParaRPr>
          </a:p>
          <a:p>
            <a:pPr marL="342900" lvl="0" indent="-342900" algn="just">
              <a:lnSpc>
                <a:spcPct val="115000"/>
              </a:lnSpc>
              <a:spcAft>
                <a:spcPts val="1000"/>
              </a:spcAft>
              <a:buClr>
                <a:srgbClr val="3891A7"/>
              </a:buClr>
              <a:buFont typeface="+mj-lt"/>
              <a:buAutoNum type="arabicPeriod"/>
            </a:pPr>
            <a:r>
              <a:rPr lang="ar-IQ" b="1" dirty="0">
                <a:solidFill>
                  <a:srgbClr val="0070C0"/>
                </a:solidFill>
                <a:latin typeface="Calibri"/>
                <a:ea typeface="Calibri"/>
                <a:cs typeface="Arial"/>
              </a:rPr>
              <a:t>المقارنة</a:t>
            </a:r>
            <a:r>
              <a:rPr lang="ar-IQ" dirty="0">
                <a:solidFill>
                  <a:srgbClr val="4F271C">
                    <a:shade val="30000"/>
                    <a:satMod val="150000"/>
                  </a:srgbClr>
                </a:solidFill>
                <a:latin typeface="Calibri"/>
                <a:ea typeface="Calibri"/>
                <a:cs typeface="Arial"/>
              </a:rPr>
              <a:t>: اي مقارنة الشيء المراد قياسه بالمقياس. مع الاخرين</a:t>
            </a:r>
            <a:endParaRPr lang="en-US" sz="1100" dirty="0">
              <a:solidFill>
                <a:srgbClr val="4F271C">
                  <a:shade val="30000"/>
                  <a:satMod val="150000"/>
                </a:srgbClr>
              </a:solidFill>
              <a:latin typeface="Calibri"/>
              <a:ea typeface="Calibri"/>
              <a:cs typeface="Arial"/>
            </a:endParaRPr>
          </a:p>
          <a:p>
            <a:pPr algn="r"/>
            <a:r>
              <a:rPr lang="en-US" dirty="0" smtClean="0"/>
              <a:t>------------------------------------------------------------------------------------------</a:t>
            </a:r>
            <a:endParaRPr lang="ar-IQ" dirty="0" smtClean="0"/>
          </a:p>
          <a:p>
            <a:pPr lvl="0" algn="r">
              <a:buClr>
                <a:srgbClr val="3891A7"/>
              </a:buClr>
            </a:pPr>
            <a:r>
              <a:rPr lang="ar-IQ" sz="1800" dirty="0" smtClean="0">
                <a:solidFill>
                  <a:srgbClr val="4F271C">
                    <a:shade val="30000"/>
                    <a:satMod val="150000"/>
                  </a:srgbClr>
                </a:solidFill>
              </a:rPr>
              <a:t>القسم</a:t>
            </a:r>
            <a:r>
              <a:rPr lang="en-US" sz="1800" dirty="0">
                <a:solidFill>
                  <a:srgbClr val="4F271C">
                    <a:shade val="30000"/>
                    <a:satMod val="150000"/>
                  </a:srgbClr>
                </a:solidFill>
              </a:rPr>
              <a:t>-</a:t>
            </a:r>
            <a:r>
              <a:rPr lang="ar-IQ" sz="1800" dirty="0">
                <a:solidFill>
                  <a:srgbClr val="4F271C">
                    <a:shade val="30000"/>
                    <a:satMod val="150000"/>
                  </a:srgbClr>
                </a:solidFill>
              </a:rPr>
              <a:t>علوم الحياة واللغة العربية  –كلية التربية</a:t>
            </a:r>
            <a:r>
              <a:rPr lang="en-US" sz="1800" dirty="0">
                <a:solidFill>
                  <a:srgbClr val="4F271C">
                    <a:shade val="30000"/>
                    <a:satMod val="150000"/>
                  </a:srgbClr>
                </a:solidFill>
              </a:rPr>
              <a:t> </a:t>
            </a:r>
            <a:r>
              <a:rPr lang="ar-IQ" sz="1800" dirty="0">
                <a:solidFill>
                  <a:srgbClr val="4F271C">
                    <a:shade val="30000"/>
                    <a:satMod val="150000"/>
                  </a:srgbClr>
                </a:solidFill>
              </a:rPr>
              <a:t>القرنة </a:t>
            </a:r>
            <a:r>
              <a:rPr lang="en-US" sz="1800" b="1" dirty="0">
                <a:solidFill>
                  <a:srgbClr val="FF0000"/>
                </a:solidFill>
              </a:rPr>
              <a:t>University of </a:t>
            </a:r>
            <a:r>
              <a:rPr lang="en-US" sz="1800" b="1" dirty="0" err="1">
                <a:solidFill>
                  <a:srgbClr val="FF0000"/>
                </a:solidFill>
              </a:rPr>
              <a:t>Basrah</a:t>
            </a:r>
            <a:endParaRPr lang="ar-IQ" sz="1800" b="1" dirty="0">
              <a:solidFill>
                <a:srgbClr val="FF0000"/>
              </a:solidFill>
            </a:endParaRPr>
          </a:p>
          <a:p>
            <a:pPr lvl="0" algn="r">
              <a:buClr>
                <a:srgbClr val="3891A7"/>
              </a:buClr>
            </a:pPr>
            <a:endParaRPr lang="ar-IQ" sz="1800" b="1" dirty="0">
              <a:solidFill>
                <a:srgbClr val="FF0000"/>
              </a:solidFill>
            </a:endParaRPr>
          </a:p>
        </p:txBody>
      </p:sp>
    </p:spTree>
    <p:extLst>
      <p:ext uri="{BB962C8B-B14F-4D97-AF65-F5344CB8AC3E}">
        <p14:creationId xmlns:p14="http://schemas.microsoft.com/office/powerpoint/2010/main" val="33853812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arn(inVertical)">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arn(inVertical)">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173903790"/>
              </p:ext>
            </p:extLst>
          </p:nvPr>
        </p:nvGraphicFramePr>
        <p:xfrm>
          <a:off x="1432560" y="359898"/>
          <a:ext cx="7406640" cy="692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35496" y="1124744"/>
            <a:ext cx="9108504" cy="5733256"/>
          </a:xfrm>
          <a:solidFill>
            <a:srgbClr val="FFFF00"/>
          </a:solidFill>
        </p:spPr>
        <p:txBody>
          <a:bodyPr>
            <a:normAutofit fontScale="40000" lnSpcReduction="20000"/>
          </a:bodyPr>
          <a:lstStyle/>
          <a:p>
            <a:pPr algn="r"/>
            <a:endParaRPr lang="ar-IQ" dirty="0" smtClean="0"/>
          </a:p>
          <a:p>
            <a:pPr algn="r"/>
            <a:r>
              <a:rPr lang="ar-IQ" sz="6500" b="1" dirty="0">
                <a:latin typeface="Calibri"/>
                <a:ea typeface="Calibri"/>
                <a:cs typeface="Arial"/>
              </a:rPr>
              <a:t>أنواع القياس </a:t>
            </a:r>
            <a:endParaRPr lang="ar-IQ" sz="6500" b="1" dirty="0" smtClean="0">
              <a:latin typeface="Calibri"/>
              <a:ea typeface="Calibri"/>
              <a:cs typeface="Arial"/>
            </a:endParaRPr>
          </a:p>
          <a:p>
            <a:pPr algn="r"/>
            <a:endParaRPr lang="ar-IQ" sz="6500" dirty="0">
              <a:latin typeface="Calibri"/>
              <a:ea typeface="Calibri"/>
              <a:cs typeface="Arial"/>
            </a:endParaRPr>
          </a:p>
          <a:p>
            <a:pPr marL="0" lvl="0" algn="just">
              <a:buClr>
                <a:srgbClr val="3891A7"/>
              </a:buClr>
            </a:pPr>
            <a:r>
              <a:rPr lang="ar-IQ" sz="5800" b="1" dirty="0">
                <a:solidFill>
                  <a:srgbClr val="00B0F0"/>
                </a:solidFill>
                <a:latin typeface="Times New Roman"/>
                <a:ea typeface="Calibri"/>
                <a:cs typeface="Arial"/>
              </a:rPr>
              <a:t>القياس المباشر</a:t>
            </a:r>
            <a:r>
              <a:rPr lang="ar-IQ" sz="5800" dirty="0">
                <a:solidFill>
                  <a:srgbClr val="00B0F0"/>
                </a:solidFill>
                <a:latin typeface="Times New Roman"/>
                <a:ea typeface="Calibri"/>
                <a:cs typeface="Arial"/>
              </a:rPr>
              <a:t> </a:t>
            </a:r>
            <a:r>
              <a:rPr lang="ar-IQ" sz="5800" dirty="0">
                <a:solidFill>
                  <a:srgbClr val="4F271C">
                    <a:shade val="30000"/>
                    <a:satMod val="150000"/>
                  </a:srgbClr>
                </a:solidFill>
                <a:latin typeface="Times New Roman"/>
                <a:ea typeface="Calibri"/>
                <a:cs typeface="Arial"/>
              </a:rPr>
              <a:t>: قياس </a:t>
            </a:r>
            <a:r>
              <a:rPr lang="ar-IQ" sz="5800" b="1" dirty="0">
                <a:solidFill>
                  <a:srgbClr val="4F271C">
                    <a:shade val="30000"/>
                    <a:satMod val="150000"/>
                  </a:srgbClr>
                </a:solidFill>
                <a:latin typeface="Times New Roman"/>
                <a:ea typeface="Calibri"/>
                <a:cs typeface="Arial"/>
              </a:rPr>
              <a:t>الصفة </a:t>
            </a:r>
            <a:r>
              <a:rPr lang="ar-IQ" sz="5800" dirty="0">
                <a:solidFill>
                  <a:srgbClr val="4F271C">
                    <a:shade val="30000"/>
                    <a:satMod val="150000"/>
                  </a:srgbClr>
                </a:solidFill>
                <a:latin typeface="Times New Roman"/>
                <a:ea typeface="Calibri"/>
                <a:cs typeface="Arial"/>
              </a:rPr>
              <a:t>نفسها </a:t>
            </a:r>
            <a:r>
              <a:rPr lang="ar-IQ" sz="5800" b="1" dirty="0">
                <a:solidFill>
                  <a:srgbClr val="FF0000"/>
                </a:solidFill>
                <a:latin typeface="Times New Roman"/>
                <a:ea typeface="Calibri"/>
                <a:cs typeface="Arial"/>
              </a:rPr>
              <a:t>دون </a:t>
            </a:r>
            <a:r>
              <a:rPr lang="ar-IQ" sz="5800" b="1" dirty="0">
                <a:solidFill>
                  <a:srgbClr val="00B0F0"/>
                </a:solidFill>
                <a:latin typeface="Times New Roman"/>
                <a:ea typeface="Calibri"/>
                <a:cs typeface="Arial"/>
              </a:rPr>
              <a:t>قياس الآثار </a:t>
            </a:r>
            <a:r>
              <a:rPr lang="ar-IQ" sz="5800" b="1" dirty="0">
                <a:solidFill>
                  <a:srgbClr val="FF0000"/>
                </a:solidFill>
                <a:latin typeface="Times New Roman"/>
                <a:ea typeface="Calibri"/>
                <a:cs typeface="Arial"/>
              </a:rPr>
              <a:t>الناجمة</a:t>
            </a:r>
            <a:r>
              <a:rPr lang="ar-IQ" sz="5800" dirty="0">
                <a:solidFill>
                  <a:srgbClr val="FF0000"/>
                </a:solidFill>
                <a:latin typeface="Times New Roman"/>
                <a:ea typeface="Calibri"/>
                <a:cs typeface="Arial"/>
              </a:rPr>
              <a:t> </a:t>
            </a:r>
            <a:r>
              <a:rPr lang="ar-IQ" sz="5800" dirty="0">
                <a:solidFill>
                  <a:srgbClr val="4F271C">
                    <a:shade val="30000"/>
                    <a:satMod val="150000"/>
                  </a:srgbClr>
                </a:solidFill>
                <a:latin typeface="Times New Roman"/>
                <a:ea typeface="Calibri"/>
                <a:cs typeface="Arial"/>
              </a:rPr>
              <a:t>عنها</a:t>
            </a:r>
            <a:r>
              <a:rPr lang="ar-IQ" sz="5800" dirty="0" smtClean="0">
                <a:solidFill>
                  <a:srgbClr val="4F271C">
                    <a:shade val="30000"/>
                    <a:satMod val="150000"/>
                  </a:srgbClr>
                </a:solidFill>
                <a:latin typeface="Times New Roman"/>
                <a:ea typeface="Calibri"/>
                <a:cs typeface="Arial"/>
              </a:rPr>
              <a:t>.</a:t>
            </a:r>
            <a:r>
              <a:rPr lang="ar-SA" sz="5800" dirty="0" smtClean="0">
                <a:solidFill>
                  <a:srgbClr val="4F271C">
                    <a:shade val="30000"/>
                    <a:satMod val="150000"/>
                  </a:srgbClr>
                </a:solidFill>
                <a:latin typeface="Times New Roman"/>
                <a:ea typeface="Calibri"/>
                <a:cs typeface="Arial"/>
              </a:rPr>
              <a:t> قياس الطول</a:t>
            </a:r>
            <a:endParaRPr lang="en-US" sz="2900" dirty="0">
              <a:solidFill>
                <a:srgbClr val="4F271C">
                  <a:shade val="30000"/>
                  <a:satMod val="150000"/>
                </a:srgbClr>
              </a:solidFill>
              <a:latin typeface="Calibri"/>
              <a:ea typeface="Calibri"/>
              <a:cs typeface="Arial"/>
            </a:endParaRPr>
          </a:p>
          <a:p>
            <a:pPr lvl="0" algn="r">
              <a:buClr>
                <a:srgbClr val="3891A7"/>
              </a:buClr>
            </a:pPr>
            <a:r>
              <a:rPr lang="ar-SA" sz="5800" b="1" dirty="0">
                <a:solidFill>
                  <a:srgbClr val="FF0000"/>
                </a:solidFill>
                <a:latin typeface="Calibri"/>
                <a:ea typeface="Calibri"/>
                <a:cs typeface="Arial"/>
              </a:rPr>
              <a:t>ب-</a:t>
            </a:r>
            <a:r>
              <a:rPr lang="ar-IQ" sz="5800" b="1" dirty="0">
                <a:solidFill>
                  <a:srgbClr val="FF0000"/>
                </a:solidFill>
                <a:latin typeface="Calibri"/>
                <a:ea typeface="Calibri"/>
                <a:cs typeface="Arial"/>
              </a:rPr>
              <a:t>القياس غير المباشر</a:t>
            </a:r>
            <a:r>
              <a:rPr lang="ar-IQ" sz="5800" dirty="0">
                <a:solidFill>
                  <a:srgbClr val="FF0000"/>
                </a:solidFill>
                <a:latin typeface="Calibri"/>
                <a:ea typeface="Calibri"/>
                <a:cs typeface="Arial"/>
              </a:rPr>
              <a:t> </a:t>
            </a:r>
            <a:r>
              <a:rPr lang="ar-IQ" sz="5800" dirty="0">
                <a:solidFill>
                  <a:srgbClr val="4F271C">
                    <a:shade val="30000"/>
                    <a:satMod val="150000"/>
                  </a:srgbClr>
                </a:solidFill>
                <a:latin typeface="Calibri"/>
                <a:ea typeface="Calibri"/>
                <a:cs typeface="Arial"/>
              </a:rPr>
              <a:t>: </a:t>
            </a:r>
            <a:r>
              <a:rPr lang="ar-IQ" sz="5800" b="1" dirty="0">
                <a:solidFill>
                  <a:srgbClr val="00B050"/>
                </a:solidFill>
                <a:latin typeface="Calibri"/>
                <a:ea typeface="Calibri"/>
                <a:cs typeface="Arial"/>
              </a:rPr>
              <a:t>نقيس الخاصية</a:t>
            </a:r>
            <a:r>
              <a:rPr lang="ar-IQ" sz="5800" dirty="0">
                <a:solidFill>
                  <a:srgbClr val="00B050"/>
                </a:solidFill>
                <a:latin typeface="Calibri"/>
                <a:ea typeface="Calibri"/>
                <a:cs typeface="Arial"/>
              </a:rPr>
              <a:t> </a:t>
            </a:r>
            <a:r>
              <a:rPr lang="ar-IQ" sz="5800" dirty="0">
                <a:solidFill>
                  <a:srgbClr val="4F271C">
                    <a:shade val="30000"/>
                    <a:satMod val="150000"/>
                  </a:srgbClr>
                </a:solidFill>
                <a:latin typeface="Calibri"/>
                <a:ea typeface="Calibri"/>
                <a:cs typeface="Arial"/>
              </a:rPr>
              <a:t>عن </a:t>
            </a:r>
            <a:r>
              <a:rPr lang="ar-IQ" sz="5800" b="1" dirty="0">
                <a:solidFill>
                  <a:srgbClr val="FF0000"/>
                </a:solidFill>
                <a:latin typeface="Calibri"/>
                <a:ea typeface="Calibri"/>
                <a:cs typeface="Arial"/>
              </a:rPr>
              <a:t>طريق الآثار المترتبة عليها</a:t>
            </a:r>
            <a:r>
              <a:rPr lang="ar-IQ" sz="5800" dirty="0">
                <a:solidFill>
                  <a:srgbClr val="4F271C">
                    <a:shade val="30000"/>
                    <a:satMod val="150000"/>
                  </a:srgbClr>
                </a:solidFill>
                <a:latin typeface="Calibri"/>
                <a:ea typeface="Calibri"/>
                <a:cs typeface="Arial"/>
              </a:rPr>
              <a:t> </a:t>
            </a:r>
            <a:r>
              <a:rPr lang="ar-IQ" sz="5800" b="1" dirty="0">
                <a:solidFill>
                  <a:srgbClr val="4F271C">
                    <a:shade val="30000"/>
                    <a:satMod val="150000"/>
                  </a:srgbClr>
                </a:solidFill>
                <a:latin typeface="Calibri"/>
                <a:ea typeface="Calibri"/>
                <a:cs typeface="Arial"/>
              </a:rPr>
              <a:t>لنتوصل عن طريق ذلك</a:t>
            </a:r>
            <a:r>
              <a:rPr lang="ar-IQ" sz="5800" dirty="0">
                <a:solidFill>
                  <a:srgbClr val="4F271C">
                    <a:shade val="30000"/>
                    <a:satMod val="150000"/>
                  </a:srgbClr>
                </a:solidFill>
                <a:latin typeface="Calibri"/>
                <a:ea typeface="Calibri"/>
                <a:cs typeface="Arial"/>
              </a:rPr>
              <a:t> إلى </a:t>
            </a:r>
            <a:r>
              <a:rPr lang="ar-IQ" sz="5800" b="1" dirty="0">
                <a:solidFill>
                  <a:srgbClr val="FF0000"/>
                </a:solidFill>
                <a:latin typeface="Calibri"/>
                <a:ea typeface="Calibri"/>
                <a:cs typeface="Arial"/>
              </a:rPr>
              <a:t>كمية الصفة</a:t>
            </a:r>
            <a:r>
              <a:rPr lang="ar-IQ" sz="5800" dirty="0">
                <a:solidFill>
                  <a:srgbClr val="FF0000"/>
                </a:solidFill>
                <a:latin typeface="Calibri"/>
                <a:ea typeface="Calibri"/>
                <a:cs typeface="Arial"/>
              </a:rPr>
              <a:t> </a:t>
            </a:r>
            <a:r>
              <a:rPr lang="ar-IQ" sz="5800" dirty="0">
                <a:solidFill>
                  <a:srgbClr val="4F271C">
                    <a:shade val="30000"/>
                    <a:satMod val="150000"/>
                  </a:srgbClr>
                </a:solidFill>
                <a:latin typeface="Calibri"/>
                <a:ea typeface="Calibri"/>
                <a:cs typeface="Arial"/>
              </a:rPr>
              <a:t>أو </a:t>
            </a:r>
            <a:r>
              <a:rPr lang="ar-IQ" sz="5800" dirty="0" smtClean="0">
                <a:solidFill>
                  <a:srgbClr val="4F271C">
                    <a:shade val="30000"/>
                    <a:satMod val="150000"/>
                  </a:srgbClr>
                </a:solidFill>
                <a:latin typeface="Calibri"/>
                <a:ea typeface="Calibri"/>
                <a:cs typeface="Arial"/>
              </a:rPr>
              <a:t>الخاصية</a:t>
            </a:r>
            <a:r>
              <a:rPr lang="en-US" sz="5100" dirty="0">
                <a:solidFill>
                  <a:srgbClr val="4F271C">
                    <a:shade val="30000"/>
                    <a:satMod val="150000"/>
                  </a:srgbClr>
                </a:solidFill>
              </a:rPr>
              <a:t> </a:t>
            </a:r>
            <a:r>
              <a:rPr lang="ar-SA" sz="5100" dirty="0" smtClean="0">
                <a:solidFill>
                  <a:srgbClr val="4F271C">
                    <a:shade val="30000"/>
                    <a:satMod val="150000"/>
                  </a:srgbClr>
                </a:solidFill>
              </a:rPr>
              <a:t>.قياس الذكاء او درجة الحرارة</a:t>
            </a:r>
            <a:endParaRPr lang="ar-SA" sz="5100" dirty="0">
              <a:solidFill>
                <a:srgbClr val="4F271C">
                  <a:shade val="30000"/>
                  <a:satMod val="150000"/>
                </a:srgbClr>
              </a:solidFill>
            </a:endParaRPr>
          </a:p>
          <a:p>
            <a:pPr marL="342900" lvl="0" indent="-342900" algn="just">
              <a:lnSpc>
                <a:spcPct val="115000"/>
              </a:lnSpc>
              <a:spcAft>
                <a:spcPts val="1000"/>
              </a:spcAft>
              <a:buClr>
                <a:srgbClr val="3891A7"/>
              </a:buClr>
              <a:buFont typeface="Symbol"/>
              <a:buChar char=""/>
            </a:pPr>
            <a:r>
              <a:rPr lang="ar-IQ" sz="5800" b="1" dirty="0">
                <a:solidFill>
                  <a:srgbClr val="4F271C">
                    <a:shade val="30000"/>
                    <a:satMod val="150000"/>
                  </a:srgbClr>
                </a:solidFill>
                <a:latin typeface="Calibri"/>
                <a:ea typeface="Calibri"/>
                <a:cs typeface="Arial"/>
              </a:rPr>
              <a:t>القياس النفسي (الشخصي) :</a:t>
            </a:r>
            <a:r>
              <a:rPr lang="ar-IQ" sz="5800" dirty="0">
                <a:solidFill>
                  <a:srgbClr val="4F271C">
                    <a:shade val="30000"/>
                    <a:satMod val="150000"/>
                  </a:srgbClr>
                </a:solidFill>
                <a:latin typeface="Calibri"/>
                <a:ea typeface="Calibri"/>
                <a:cs typeface="Arial"/>
              </a:rPr>
              <a:t> مثل </a:t>
            </a:r>
            <a:r>
              <a:rPr lang="ar-IQ" sz="5800" b="1" dirty="0">
                <a:solidFill>
                  <a:srgbClr val="FF0000"/>
                </a:solidFill>
                <a:latin typeface="Calibri"/>
                <a:ea typeface="Calibri"/>
                <a:cs typeface="Arial"/>
              </a:rPr>
              <a:t>الذكاء أو السمات الشخصية.</a:t>
            </a:r>
            <a:endParaRPr lang="en-US" sz="2500" dirty="0">
              <a:solidFill>
                <a:srgbClr val="4F271C">
                  <a:shade val="30000"/>
                  <a:satMod val="150000"/>
                </a:srgbClr>
              </a:solidFill>
              <a:latin typeface="Calibri"/>
              <a:ea typeface="Calibri"/>
              <a:cs typeface="Times New Roman"/>
            </a:endParaRPr>
          </a:p>
          <a:p>
            <a:pPr marL="342900" lvl="0" indent="-342900" algn="just">
              <a:lnSpc>
                <a:spcPct val="115000"/>
              </a:lnSpc>
              <a:spcAft>
                <a:spcPts val="1000"/>
              </a:spcAft>
              <a:buClr>
                <a:srgbClr val="3891A7"/>
              </a:buClr>
              <a:buFont typeface="Symbol"/>
              <a:buChar char=""/>
            </a:pPr>
            <a:r>
              <a:rPr lang="ar-IQ" sz="5800" b="1" dirty="0">
                <a:solidFill>
                  <a:srgbClr val="4F271C">
                    <a:shade val="30000"/>
                    <a:satMod val="150000"/>
                  </a:srgbClr>
                </a:solidFill>
                <a:latin typeface="Calibri"/>
                <a:ea typeface="Calibri"/>
                <a:cs typeface="Arial"/>
              </a:rPr>
              <a:t>القياس الفيزيائي :</a:t>
            </a:r>
            <a:r>
              <a:rPr lang="ar-IQ" sz="5800" dirty="0">
                <a:solidFill>
                  <a:srgbClr val="4F271C">
                    <a:shade val="30000"/>
                    <a:satMod val="150000"/>
                  </a:srgbClr>
                </a:solidFill>
                <a:latin typeface="Calibri"/>
                <a:ea typeface="Calibri"/>
                <a:cs typeface="Arial"/>
              </a:rPr>
              <a:t> </a:t>
            </a:r>
            <a:r>
              <a:rPr lang="ar-IQ" sz="5800" b="1" dirty="0">
                <a:solidFill>
                  <a:srgbClr val="00B0F0"/>
                </a:solidFill>
                <a:latin typeface="Calibri"/>
                <a:ea typeface="Calibri"/>
                <a:cs typeface="Arial"/>
              </a:rPr>
              <a:t>قياس الخصائص الفيزيائية</a:t>
            </a:r>
            <a:r>
              <a:rPr lang="ar-IQ" sz="5800" dirty="0">
                <a:solidFill>
                  <a:srgbClr val="4F271C">
                    <a:shade val="30000"/>
                    <a:satMod val="150000"/>
                  </a:srgbClr>
                </a:solidFill>
                <a:latin typeface="Calibri"/>
                <a:ea typeface="Calibri"/>
                <a:cs typeface="Arial"/>
              </a:rPr>
              <a:t> .</a:t>
            </a:r>
            <a:endParaRPr lang="en-US" sz="2500" dirty="0">
              <a:solidFill>
                <a:srgbClr val="4F271C">
                  <a:shade val="30000"/>
                  <a:satMod val="150000"/>
                </a:srgbClr>
              </a:solidFill>
              <a:latin typeface="Calibri"/>
              <a:ea typeface="Calibri"/>
              <a:cs typeface="Times New Roman"/>
            </a:endParaRPr>
          </a:p>
          <a:p>
            <a:pPr lvl="0" algn="just">
              <a:lnSpc>
                <a:spcPct val="115000"/>
              </a:lnSpc>
              <a:spcAft>
                <a:spcPts val="1000"/>
              </a:spcAft>
              <a:buClr>
                <a:srgbClr val="3891A7"/>
              </a:buClr>
            </a:pPr>
            <a:r>
              <a:rPr lang="ar-IQ" sz="5800" b="1" dirty="0">
                <a:solidFill>
                  <a:srgbClr val="4F271C">
                    <a:shade val="30000"/>
                    <a:satMod val="150000"/>
                  </a:srgbClr>
                </a:solidFill>
                <a:latin typeface="Calibri"/>
                <a:ea typeface="Calibri"/>
                <a:cs typeface="Arial"/>
              </a:rPr>
              <a:t>القياس الصفي :</a:t>
            </a:r>
            <a:r>
              <a:rPr lang="ar-IQ" sz="5800" dirty="0">
                <a:solidFill>
                  <a:srgbClr val="4F271C">
                    <a:shade val="30000"/>
                    <a:satMod val="150000"/>
                  </a:srgbClr>
                </a:solidFill>
                <a:latin typeface="Calibri"/>
                <a:ea typeface="Calibri"/>
                <a:cs typeface="Arial"/>
              </a:rPr>
              <a:t> وهو مجموعة الإجراءات التي </a:t>
            </a:r>
            <a:r>
              <a:rPr lang="ar-IQ" sz="5800" b="1" dirty="0">
                <a:solidFill>
                  <a:srgbClr val="00B0F0"/>
                </a:solidFill>
                <a:latin typeface="Calibri"/>
                <a:ea typeface="Calibri"/>
                <a:cs typeface="Arial"/>
              </a:rPr>
              <a:t>يقوم بها المدرس</a:t>
            </a:r>
            <a:r>
              <a:rPr lang="ar-IQ" sz="5800" dirty="0">
                <a:solidFill>
                  <a:srgbClr val="00B0F0"/>
                </a:solidFill>
                <a:latin typeface="Calibri"/>
                <a:ea typeface="Calibri"/>
                <a:cs typeface="Arial"/>
              </a:rPr>
              <a:t> </a:t>
            </a:r>
            <a:r>
              <a:rPr lang="ar-IQ" sz="5800" dirty="0">
                <a:solidFill>
                  <a:srgbClr val="4F271C">
                    <a:shade val="30000"/>
                    <a:satMod val="150000"/>
                  </a:srgbClr>
                </a:solidFill>
                <a:latin typeface="Calibri"/>
                <a:ea typeface="Calibri"/>
                <a:cs typeface="Arial"/>
              </a:rPr>
              <a:t>والذي يتم بواسطتها </a:t>
            </a:r>
            <a:r>
              <a:rPr lang="ar-IQ" sz="5800" b="1" dirty="0">
                <a:solidFill>
                  <a:srgbClr val="00B050"/>
                </a:solidFill>
                <a:latin typeface="Calibri"/>
                <a:ea typeface="Calibri"/>
                <a:cs typeface="Arial"/>
              </a:rPr>
              <a:t>التعبير عن سلوك المتعلم</a:t>
            </a:r>
            <a:r>
              <a:rPr lang="ar-IQ" sz="5800" dirty="0">
                <a:solidFill>
                  <a:srgbClr val="00B050"/>
                </a:solidFill>
                <a:latin typeface="Calibri"/>
                <a:ea typeface="Calibri"/>
                <a:cs typeface="Arial"/>
              </a:rPr>
              <a:t> </a:t>
            </a:r>
            <a:r>
              <a:rPr lang="ar-IQ" sz="5800" dirty="0">
                <a:solidFill>
                  <a:srgbClr val="4F271C">
                    <a:shade val="30000"/>
                    <a:satMod val="150000"/>
                  </a:srgbClr>
                </a:solidFill>
                <a:latin typeface="Calibri"/>
                <a:ea typeface="Calibri"/>
                <a:cs typeface="Arial"/>
              </a:rPr>
              <a:t>(الطالب) </a:t>
            </a:r>
            <a:r>
              <a:rPr lang="ar-IQ" sz="5800" b="1" dirty="0">
                <a:solidFill>
                  <a:srgbClr val="0070C0"/>
                </a:solidFill>
                <a:latin typeface="Calibri"/>
                <a:ea typeface="Calibri"/>
                <a:cs typeface="Arial"/>
              </a:rPr>
              <a:t>بأعداد</a:t>
            </a:r>
            <a:r>
              <a:rPr lang="ar-IQ" sz="5800" dirty="0">
                <a:solidFill>
                  <a:srgbClr val="4F271C">
                    <a:shade val="30000"/>
                    <a:satMod val="150000"/>
                  </a:srgbClr>
                </a:solidFill>
                <a:latin typeface="Calibri"/>
                <a:ea typeface="Calibri"/>
                <a:cs typeface="Arial"/>
              </a:rPr>
              <a:t> أو رموز على </a:t>
            </a:r>
            <a:r>
              <a:rPr lang="ar-IQ" sz="5800" b="1" dirty="0">
                <a:solidFill>
                  <a:srgbClr val="4F271C">
                    <a:shade val="30000"/>
                    <a:satMod val="150000"/>
                  </a:srgbClr>
                </a:solidFill>
                <a:latin typeface="Calibri"/>
                <a:ea typeface="Calibri"/>
                <a:cs typeface="Arial"/>
              </a:rPr>
              <a:t>وفق قواعد محددة</a:t>
            </a:r>
            <a:r>
              <a:rPr lang="ar-IQ" sz="5800" dirty="0">
                <a:solidFill>
                  <a:srgbClr val="4F271C">
                    <a:shade val="30000"/>
                    <a:satMod val="150000"/>
                  </a:srgbClr>
                </a:solidFill>
                <a:latin typeface="Calibri"/>
                <a:ea typeface="Calibri"/>
                <a:cs typeface="Arial"/>
              </a:rPr>
              <a:t> </a:t>
            </a:r>
            <a:r>
              <a:rPr lang="ar-IQ" sz="4000" dirty="0">
                <a:solidFill>
                  <a:srgbClr val="4F271C">
                    <a:shade val="30000"/>
                    <a:satMod val="150000"/>
                  </a:srgbClr>
                </a:solidFill>
                <a:latin typeface="Calibri"/>
                <a:ea typeface="Calibri"/>
                <a:cs typeface="Arial"/>
              </a:rPr>
              <a:t>.</a:t>
            </a:r>
            <a:endParaRPr lang="en-US" sz="1600" dirty="0">
              <a:solidFill>
                <a:srgbClr val="4F271C">
                  <a:shade val="30000"/>
                  <a:satMod val="150000"/>
                </a:srgbClr>
              </a:solidFill>
              <a:latin typeface="Calibri"/>
              <a:ea typeface="Calibri"/>
              <a:cs typeface="Arial"/>
            </a:endParaRPr>
          </a:p>
          <a:p>
            <a:pPr algn="r"/>
            <a:endParaRPr lang="ar-IQ" sz="2800" dirty="0">
              <a:latin typeface="Calibri"/>
              <a:cs typeface="Arial"/>
            </a:endParaRPr>
          </a:p>
          <a:p>
            <a:pPr algn="r"/>
            <a:endParaRPr lang="ar-IQ" sz="2800" dirty="0" smtClean="0">
              <a:latin typeface="Calibri"/>
              <a:cs typeface="Arial"/>
            </a:endParaRPr>
          </a:p>
          <a:p>
            <a:pPr algn="r"/>
            <a:endParaRPr lang="ar-IQ" dirty="0"/>
          </a:p>
          <a:p>
            <a:pPr algn="r"/>
            <a:endParaRPr lang="ar-IQ" dirty="0" smtClean="0"/>
          </a:p>
          <a:p>
            <a:pPr algn="r"/>
            <a:r>
              <a:rPr lang="en-US" sz="3800" dirty="0" smtClean="0"/>
              <a:t>---------------------------------------------------------------------------------------------------------------------</a:t>
            </a:r>
            <a:endParaRPr lang="ar-IQ" sz="3800" dirty="0" smtClean="0"/>
          </a:p>
          <a:p>
            <a:pPr lvl="0" algn="r">
              <a:buClr>
                <a:srgbClr val="3891A7"/>
              </a:buClr>
            </a:pPr>
            <a:r>
              <a:rPr lang="ar-IQ" sz="3800" b="1" dirty="0" smtClean="0"/>
              <a:t>الصفحة الخامسة </a:t>
            </a:r>
            <a:r>
              <a:rPr lang="ar-IQ" sz="3600" dirty="0">
                <a:solidFill>
                  <a:srgbClr val="4F271C">
                    <a:shade val="30000"/>
                    <a:satMod val="150000"/>
                  </a:srgbClr>
                </a:solidFill>
              </a:rPr>
              <a:t>القسم</a:t>
            </a:r>
            <a:r>
              <a:rPr lang="en-US" sz="3600" dirty="0">
                <a:solidFill>
                  <a:srgbClr val="4F271C">
                    <a:shade val="30000"/>
                    <a:satMod val="150000"/>
                  </a:srgbClr>
                </a:solidFill>
              </a:rPr>
              <a:t>-</a:t>
            </a:r>
            <a:r>
              <a:rPr lang="ar-IQ" sz="3600" dirty="0">
                <a:solidFill>
                  <a:srgbClr val="4F271C">
                    <a:shade val="30000"/>
                    <a:satMod val="150000"/>
                  </a:srgbClr>
                </a:solidFill>
              </a:rPr>
              <a:t>علوم الحياة واللغة العربية  –كلية التربية</a:t>
            </a:r>
            <a:r>
              <a:rPr lang="en-US" sz="3600" dirty="0">
                <a:solidFill>
                  <a:srgbClr val="4F271C">
                    <a:shade val="30000"/>
                    <a:satMod val="150000"/>
                  </a:srgbClr>
                </a:solidFill>
              </a:rPr>
              <a:t> </a:t>
            </a:r>
            <a:r>
              <a:rPr lang="ar-IQ" sz="3600" dirty="0">
                <a:solidFill>
                  <a:srgbClr val="4F271C">
                    <a:shade val="30000"/>
                    <a:satMod val="150000"/>
                  </a:srgbClr>
                </a:solidFill>
              </a:rPr>
              <a:t>القرنة </a:t>
            </a:r>
            <a:r>
              <a:rPr lang="en-US" sz="3600" b="1" dirty="0">
                <a:solidFill>
                  <a:srgbClr val="FF0000"/>
                </a:solidFill>
              </a:rPr>
              <a:t>University of </a:t>
            </a:r>
            <a:r>
              <a:rPr lang="en-US" sz="3600" b="1" dirty="0" err="1">
                <a:solidFill>
                  <a:srgbClr val="FF0000"/>
                </a:solidFill>
              </a:rPr>
              <a:t>Basrah</a:t>
            </a:r>
            <a:endParaRPr lang="ar-IQ" sz="3600" b="1" dirty="0">
              <a:solidFill>
                <a:srgbClr val="FF0000"/>
              </a:solidFill>
            </a:endParaRPr>
          </a:p>
          <a:p>
            <a:pPr lvl="0" algn="r">
              <a:buClr>
                <a:srgbClr val="3891A7"/>
              </a:buClr>
            </a:pPr>
            <a:endParaRPr lang="ar-IQ" sz="3600" b="1" dirty="0">
              <a:solidFill>
                <a:srgbClr val="FF0000"/>
              </a:solidFill>
            </a:endParaRPr>
          </a:p>
        </p:txBody>
      </p:sp>
    </p:spTree>
    <p:extLst>
      <p:ext uri="{BB962C8B-B14F-4D97-AF65-F5344CB8AC3E}">
        <p14:creationId xmlns:p14="http://schemas.microsoft.com/office/powerpoint/2010/main" val="8184766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3" end="13"/>
                                            </p:txEl>
                                          </p:spTgt>
                                        </p:tgtEl>
                                        <p:attrNameLst>
                                          <p:attrName>style.visibility</p:attrName>
                                        </p:attrNameLst>
                                      </p:cBhvr>
                                      <p:to>
                                        <p:strVal val="visible"/>
                                      </p:to>
                                    </p:set>
                                    <p:anim calcmode="lin" valueType="num">
                                      <p:cBhvr>
                                        <p:cTn id="15" dur="10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3" end="1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3" end="1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4108</TotalTime>
  <Words>1653</Words>
  <Application>Microsoft Office PowerPoint</Application>
  <PresentationFormat>عرض على الشاشة (3:4)‏</PresentationFormat>
  <Paragraphs>156</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انقلاب</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GroupX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enx</dc:creator>
  <cp:lastModifiedBy>SAM</cp:lastModifiedBy>
  <cp:revision>304</cp:revision>
  <dcterms:created xsi:type="dcterms:W3CDTF">2016-10-30T14:46:50Z</dcterms:created>
  <dcterms:modified xsi:type="dcterms:W3CDTF">2022-10-18T16:08:07Z</dcterms:modified>
</cp:coreProperties>
</file>